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99"/>
  </p:notesMasterIdLst>
  <p:handoutMasterIdLst>
    <p:handoutMasterId r:id="rId100"/>
  </p:handoutMasterIdLst>
  <p:sldIdLst>
    <p:sldId id="375" r:id="rId5"/>
    <p:sldId id="533" r:id="rId6"/>
    <p:sldId id="528" r:id="rId7"/>
    <p:sldId id="543" r:id="rId8"/>
    <p:sldId id="535" r:id="rId9"/>
    <p:sldId id="536" r:id="rId10"/>
    <p:sldId id="537" r:id="rId11"/>
    <p:sldId id="531" r:id="rId12"/>
    <p:sldId id="539" r:id="rId13"/>
    <p:sldId id="540" r:id="rId14"/>
    <p:sldId id="541" r:id="rId15"/>
    <p:sldId id="542" r:id="rId16"/>
    <p:sldId id="378" r:id="rId17"/>
    <p:sldId id="471" r:id="rId18"/>
    <p:sldId id="495" r:id="rId19"/>
    <p:sldId id="501" r:id="rId20"/>
    <p:sldId id="432" r:id="rId21"/>
    <p:sldId id="493" r:id="rId22"/>
    <p:sldId id="449" r:id="rId23"/>
    <p:sldId id="423" r:id="rId24"/>
    <p:sldId id="433" r:id="rId25"/>
    <p:sldId id="440" r:id="rId26"/>
    <p:sldId id="434" r:id="rId27"/>
    <p:sldId id="435" r:id="rId28"/>
    <p:sldId id="438" r:id="rId29"/>
    <p:sldId id="472" r:id="rId30"/>
    <p:sldId id="436" r:id="rId31"/>
    <p:sldId id="439" r:id="rId32"/>
    <p:sldId id="437" r:id="rId33"/>
    <p:sldId id="450" r:id="rId34"/>
    <p:sldId id="442" r:id="rId35"/>
    <p:sldId id="443" r:id="rId36"/>
    <p:sldId id="444" r:id="rId37"/>
    <p:sldId id="445" r:id="rId38"/>
    <p:sldId id="441" r:id="rId39"/>
    <p:sldId id="446" r:id="rId40"/>
    <p:sldId id="431" r:id="rId41"/>
    <p:sldId id="451" r:id="rId42"/>
    <p:sldId id="448" r:id="rId43"/>
    <p:sldId id="453" r:id="rId44"/>
    <p:sldId id="454" r:id="rId45"/>
    <p:sldId id="455" r:id="rId46"/>
    <p:sldId id="456" r:id="rId47"/>
    <p:sldId id="457" r:id="rId48"/>
    <p:sldId id="458" r:id="rId49"/>
    <p:sldId id="459" r:id="rId50"/>
    <p:sldId id="460" r:id="rId51"/>
    <p:sldId id="461" r:id="rId52"/>
    <p:sldId id="469" r:id="rId53"/>
    <p:sldId id="462" r:id="rId54"/>
    <p:sldId id="463" r:id="rId55"/>
    <p:sldId id="464" r:id="rId56"/>
    <p:sldId id="465" r:id="rId57"/>
    <p:sldId id="466" r:id="rId58"/>
    <p:sldId id="468" r:id="rId59"/>
    <p:sldId id="485" r:id="rId60"/>
    <p:sldId id="486" r:id="rId61"/>
    <p:sldId id="487" r:id="rId62"/>
    <p:sldId id="489" r:id="rId63"/>
    <p:sldId id="490" r:id="rId64"/>
    <p:sldId id="473" r:id="rId65"/>
    <p:sldId id="497" r:id="rId66"/>
    <p:sldId id="498" r:id="rId67"/>
    <p:sldId id="500" r:id="rId68"/>
    <p:sldId id="452" r:id="rId69"/>
    <p:sldId id="447" r:id="rId70"/>
    <p:sldId id="505" r:id="rId71"/>
    <p:sldId id="506" r:id="rId72"/>
    <p:sldId id="470" r:id="rId73"/>
    <p:sldId id="491" r:id="rId74"/>
    <p:sldId id="492" r:id="rId75"/>
    <p:sldId id="507" r:id="rId76"/>
    <p:sldId id="502" r:id="rId77"/>
    <p:sldId id="494" r:id="rId78"/>
    <p:sldId id="504" r:id="rId79"/>
    <p:sldId id="508" r:id="rId80"/>
    <p:sldId id="509" r:id="rId81"/>
    <p:sldId id="510" r:id="rId82"/>
    <p:sldId id="511" r:id="rId83"/>
    <p:sldId id="512" r:id="rId84"/>
    <p:sldId id="513" r:id="rId85"/>
    <p:sldId id="514" r:id="rId86"/>
    <p:sldId id="515" r:id="rId87"/>
    <p:sldId id="503" r:id="rId88"/>
    <p:sldId id="475" r:id="rId89"/>
    <p:sldId id="476" r:id="rId90"/>
    <p:sldId id="477" r:id="rId91"/>
    <p:sldId id="479" r:id="rId92"/>
    <p:sldId id="481" r:id="rId93"/>
    <p:sldId id="482" r:id="rId94"/>
    <p:sldId id="483" r:id="rId95"/>
    <p:sldId id="484" r:id="rId96"/>
    <p:sldId id="377" r:id="rId97"/>
    <p:sldId id="488" r:id="rId9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33"/>
    <a:srgbClr val="002050"/>
    <a:srgbClr val="86C400"/>
    <a:srgbClr val="82BF36"/>
    <a:srgbClr val="7FBA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41" autoAdjust="0"/>
    <p:restoredTop sz="94921" autoAdjust="0"/>
  </p:normalViewPr>
  <p:slideViewPr>
    <p:cSldViewPr snapToGrid="0">
      <p:cViewPr varScale="1">
        <p:scale>
          <a:sx n="73" d="100"/>
          <a:sy n="73" d="100"/>
        </p:scale>
        <p:origin x="43" y="50"/>
      </p:cViewPr>
      <p:guideLst>
        <p:guide orient="horz" pos="2160"/>
        <p:guide pos="3840"/>
      </p:guideLst>
    </p:cSldViewPr>
  </p:slideViewPr>
  <p:notesTextViewPr>
    <p:cViewPr>
      <p:scale>
        <a:sx n="1" d="1"/>
        <a:sy n="1" d="1"/>
      </p:scale>
      <p:origin x="0" y="0"/>
    </p:cViewPr>
  </p:notesText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312E7B4A-039C-48A2-9B2C-AF16AA3873D8}" type="datetimeFigureOut">
              <a:rPr lang="en-US" smtClean="0"/>
              <a:t>2/28/2025</a:t>
            </a:fld>
            <a:endParaRPr lang="en-US" dirty="0"/>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CF5FCDD8-505C-48BF-B1E5-CD9B258934D2}" type="slidenum">
              <a:rPr lang="en-US" smtClean="0"/>
              <a:t>‹#›</a:t>
            </a:fld>
            <a:endParaRPr lang="en-US" dirty="0"/>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DA005A0C-54D9-45AA-87D4-C551D08DFCE1}" type="datetimeFigureOut">
              <a:rPr lang="en-US" smtClean="0"/>
              <a:t>2/28/2025</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4CFD207A-07DF-40AD-A916-9872E089CE7A}" type="slidenum">
              <a:rPr lang="en-US" smtClean="0"/>
              <a:t>‹#›</a:t>
            </a:fld>
            <a:endParaRPr lang="en-US" dirty="0"/>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41858-56DF-2B90-1F83-399AB2EA1D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016CB1-01F7-64B2-804C-60E1E57288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BD8719-4C53-3B4A-8C91-6EEB29662EEB}"/>
              </a:ext>
            </a:extLst>
          </p:cNvPr>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a:extLst>
              <a:ext uri="{FF2B5EF4-FFF2-40B4-BE49-F238E27FC236}">
                <a16:creationId xmlns:a16="http://schemas.microsoft.com/office/drawing/2014/main" id="{FE8A4FE7-2EFF-C34C-3F0C-103969C23EE7}"/>
              </a:ext>
            </a:extLst>
          </p:cNvPr>
          <p:cNvSpPr>
            <a:spLocks noGrp="1"/>
          </p:cNvSpPr>
          <p:nvPr>
            <p:ph type="sldNum" sz="quarter" idx="10"/>
          </p:nvPr>
        </p:nvSpPr>
        <p:spPr/>
        <p:txBody>
          <a:bodyPr/>
          <a:lstStyle/>
          <a:p>
            <a:fld id="{13F0F35F-DD44-4607-AEC1-49D7A4BC4066}" type="slidenum">
              <a:rPr lang="en-US" smtClean="0"/>
              <a:pPr/>
              <a:t>3</a:t>
            </a:fld>
            <a:endParaRPr lang="en-US" dirty="0"/>
          </a:p>
        </p:txBody>
      </p:sp>
    </p:spTree>
    <p:extLst>
      <p:ext uri="{BB962C8B-B14F-4D97-AF65-F5344CB8AC3E}">
        <p14:creationId xmlns:p14="http://schemas.microsoft.com/office/powerpoint/2010/main" val="717531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14</a:t>
            </a:fld>
            <a:endParaRPr lang="en-US" dirty="0"/>
          </a:p>
        </p:txBody>
      </p:sp>
    </p:spTree>
    <p:extLst>
      <p:ext uri="{BB962C8B-B14F-4D97-AF65-F5344CB8AC3E}">
        <p14:creationId xmlns:p14="http://schemas.microsoft.com/office/powerpoint/2010/main" val="448451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15</a:t>
            </a:fld>
            <a:endParaRPr lang="en-US" dirty="0"/>
          </a:p>
        </p:txBody>
      </p:sp>
    </p:spTree>
    <p:extLst>
      <p:ext uri="{BB962C8B-B14F-4D97-AF65-F5344CB8AC3E}">
        <p14:creationId xmlns:p14="http://schemas.microsoft.com/office/powerpoint/2010/main" val="14315400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B53DC7-DA44-E330-AB22-239FEB9232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5D9626-3687-3B7C-AC90-27CE702B54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2DA9F0-9501-BB94-2461-9C4BAC5B76FA}"/>
              </a:ext>
            </a:extLst>
          </p:cNvPr>
          <p:cNvSpPr>
            <a:spLocks noGrp="1"/>
          </p:cNvSpPr>
          <p:nvPr>
            <p:ph type="body" idx="1"/>
          </p:nvPr>
        </p:nvSpPr>
        <p:spPr/>
        <p:txBody>
          <a:bodyPr>
            <a:noAutofit/>
          </a:bodyPr>
          <a:lstStyle/>
          <a:p>
            <a:endParaRPr lang="en-US" dirty="0"/>
          </a:p>
        </p:txBody>
      </p:sp>
      <p:sp>
        <p:nvSpPr>
          <p:cNvPr id="4" name="Slide Number Placeholder 3">
            <a:extLst>
              <a:ext uri="{FF2B5EF4-FFF2-40B4-BE49-F238E27FC236}">
                <a16:creationId xmlns:a16="http://schemas.microsoft.com/office/drawing/2014/main" id="{D54F1CE0-1603-EE81-5B81-F9D1A2C82AB7}"/>
              </a:ext>
            </a:extLst>
          </p:cNvPr>
          <p:cNvSpPr>
            <a:spLocks noGrp="1"/>
          </p:cNvSpPr>
          <p:nvPr>
            <p:ph type="sldNum" sz="quarter" idx="10"/>
          </p:nvPr>
        </p:nvSpPr>
        <p:spPr/>
        <p:txBody>
          <a:bodyPr/>
          <a:lstStyle/>
          <a:p>
            <a:fld id="{13F0F35F-DD44-4607-AEC1-49D7A4BC4066}" type="slidenum">
              <a:rPr lang="en-US" smtClean="0"/>
              <a:pPr/>
              <a:t>16</a:t>
            </a:fld>
            <a:endParaRPr lang="en-US" dirty="0"/>
          </a:p>
        </p:txBody>
      </p:sp>
    </p:spTree>
    <p:extLst>
      <p:ext uri="{BB962C8B-B14F-4D97-AF65-F5344CB8AC3E}">
        <p14:creationId xmlns:p14="http://schemas.microsoft.com/office/powerpoint/2010/main" val="210454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17</a:t>
            </a:fld>
            <a:endParaRPr lang="en-US" dirty="0"/>
          </a:p>
        </p:txBody>
      </p:sp>
    </p:spTree>
    <p:extLst>
      <p:ext uri="{BB962C8B-B14F-4D97-AF65-F5344CB8AC3E}">
        <p14:creationId xmlns:p14="http://schemas.microsoft.com/office/powerpoint/2010/main" val="2267083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18</a:t>
            </a:fld>
            <a:endParaRPr lang="en-US" dirty="0"/>
          </a:p>
        </p:txBody>
      </p:sp>
    </p:spTree>
    <p:extLst>
      <p:ext uri="{BB962C8B-B14F-4D97-AF65-F5344CB8AC3E}">
        <p14:creationId xmlns:p14="http://schemas.microsoft.com/office/powerpoint/2010/main" val="14361588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66515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407657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42881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865564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28936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a:t>
            </a:fld>
            <a:endParaRPr lang="en-US" dirty="0"/>
          </a:p>
        </p:txBody>
      </p:sp>
    </p:spTree>
    <p:extLst>
      <p:ext uri="{BB962C8B-B14F-4D97-AF65-F5344CB8AC3E}">
        <p14:creationId xmlns:p14="http://schemas.microsoft.com/office/powerpoint/2010/main" val="14361588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549371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69489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229688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075732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387583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599091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416662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2148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449975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11551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a:t>
            </a:fld>
            <a:endParaRPr lang="en-US" dirty="0"/>
          </a:p>
        </p:txBody>
      </p:sp>
    </p:spTree>
    <p:extLst>
      <p:ext uri="{BB962C8B-B14F-4D97-AF65-F5344CB8AC3E}">
        <p14:creationId xmlns:p14="http://schemas.microsoft.com/office/powerpoint/2010/main" val="13914945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383439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988512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917971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668750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933240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336251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699782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002351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44254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56321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small but similar. Can’t fine tune, we will overfit. Just learn the top layers using a linear classifier.</a:t>
            </a:r>
          </a:p>
          <a:p>
            <a:endParaRPr lang="en-US" dirty="0"/>
          </a:p>
          <a:p>
            <a:r>
              <a:rPr lang="en-US" dirty="0"/>
              <a:t>Data large and similar. No concern with overfitting. Fine tune the whole network. </a:t>
            </a:r>
          </a:p>
          <a:p>
            <a:endParaRPr lang="en-US" dirty="0"/>
          </a:p>
          <a:p>
            <a:r>
              <a:rPr lang="en-US" dirty="0"/>
              <a:t>Data small and not similar. Overfitting problems if we were to finetune the whole network. Data not similar, so only earlier filters are applicable, not the later ones. Fine tune from somewhere in the middle.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6</a:t>
            </a:fld>
            <a:endParaRPr lang="en-US"/>
          </a:p>
        </p:txBody>
      </p:sp>
    </p:spTree>
    <p:extLst>
      <p:ext uri="{BB962C8B-B14F-4D97-AF65-F5344CB8AC3E}">
        <p14:creationId xmlns:p14="http://schemas.microsoft.com/office/powerpoint/2010/main" val="12650938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204095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970871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629982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060837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611011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619001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285755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484223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C3005-F0B4-77D7-502F-A21653FB4D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BA083C-0397-EA8C-EA30-6D18F6A803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8AD6DC-967F-394E-845B-9B388B578D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DD9F739-F365-5E4F-231F-17004FE597C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230149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B20872-EA73-5885-747A-E45043CF06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D19DCE-1CAD-616E-7CC7-A0CC2786B0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A1735B-C091-2B34-4D6D-5BD47A88CE6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543B22-3D9B-9762-9D0A-C9A8CD74BB5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789510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small but similar. Can’t fine tune, we will overfit. Just learn the top layers using a linear classifier.</a:t>
            </a:r>
          </a:p>
          <a:p>
            <a:endParaRPr lang="en-US" dirty="0"/>
          </a:p>
          <a:p>
            <a:r>
              <a:rPr lang="en-US" dirty="0"/>
              <a:t>Data large and similar. No concern with overfitting. Fine tune the whole network. </a:t>
            </a:r>
          </a:p>
          <a:p>
            <a:endParaRPr lang="en-US" dirty="0"/>
          </a:p>
          <a:p>
            <a:r>
              <a:rPr lang="en-US" dirty="0"/>
              <a:t>Data small and not similar. Overfitting problems if we were to finetune the whole network. Data not similar, so only earlier filters are applicable, not the later ones. Fine tune from somewhere in the middle.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8DA3013-8F6D-4E2D-975A-A2712C01448C}" type="slidenum">
              <a:rPr lang="en-US" smtClean="0"/>
              <a:t>7</a:t>
            </a:fld>
            <a:endParaRPr lang="en-US"/>
          </a:p>
        </p:txBody>
      </p:sp>
    </p:spTree>
    <p:extLst>
      <p:ext uri="{BB962C8B-B14F-4D97-AF65-F5344CB8AC3E}">
        <p14:creationId xmlns:p14="http://schemas.microsoft.com/office/powerpoint/2010/main" val="32061820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C5D2C-A78C-E4E3-0FEA-6451C8F910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7EF0B5-CDF1-679C-7B25-36DE18480F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003583-E6FD-5BA5-8756-80CF2EA771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854C04C-AEA1-DC7E-C925-30E42952CD8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633190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3403D-1ECA-F0B4-55E4-991D1139D7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460ACE-738B-06CA-47EC-6E8C5FCDB9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583157-07E1-3675-B269-500665FBCB2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480A2CA-A799-6F65-CED6-84A5DB5192E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736410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0C21D-D582-3DD4-CFFA-79AB14A15F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B590A1-4D96-6E49-E181-0DA8BFDC12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077131-717B-B8E6-986F-A98693E04FF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D6C1F15-B5DD-2D3A-1987-28E48523370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663468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5D599-0E75-31E8-A7A5-2D8632779E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9D568B-96C6-E9C3-2048-84C8CDFACF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2158C6-D0B3-7978-B620-A27A27D00C5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0E595BB-DC7C-20C1-1932-8D829B6B14C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714796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81E54D-A967-96A6-2346-C9E025C13C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ADB9C3-A219-C7C0-75BC-C2075D0F7B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78427F-7180-25A7-A220-58733BF3394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799932-070D-28B3-06F1-9B76781063D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840349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305379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4946D1-B3D2-39F4-B998-29267D31FB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11AE30-6C0E-BA8C-C81C-B89BBC5F12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6B6F5F-96BC-70E4-7FC9-B37B06F2156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9A68A0A-1101-0DBE-539C-3548C8E3376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531797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56832-4E28-D6B6-789C-5167C8B7EF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22F401-D65C-E8DA-6FE1-4F97A269FC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BEA954-4365-4D4E-2BB5-2532363A71F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BDF882-A684-A270-FEFB-BBB0D052D50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652760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219472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29585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9</a:t>
            </a:fld>
            <a:endParaRPr lang="en-US" dirty="0"/>
          </a:p>
        </p:txBody>
      </p:sp>
    </p:spTree>
    <p:extLst>
      <p:ext uri="{BB962C8B-B14F-4D97-AF65-F5344CB8AC3E}">
        <p14:creationId xmlns:p14="http://schemas.microsoft.com/office/powerpoint/2010/main" val="31410635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380198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D0C0F-99B6-EBE6-0102-9DB0029CE9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29676E-D339-37F4-AD89-93987EB870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3450A4-A57D-B495-9DBA-0EE0A87B7CC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A3ACB32-2D80-A62A-99BD-FCE98C5033D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1957131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53297-DF53-8325-F3A0-6E556D452D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95CF2F-FE55-AC8A-C133-641E25A5FB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461449-819A-EC98-447E-610E7BEFF8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E0109D-2516-658B-3129-139E9E00E2C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312019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460880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A0C5B-37BE-E06A-2BDD-80FDDAFF32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9B1D56-3DED-81D0-F3BC-1A859EF96C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CA875F-E191-C22A-0FEC-35611C6BE35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86BE7F3-C796-1C7F-5229-8CC1BE2873C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582147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06A95-F4E5-B693-FE60-9E1BFD7F53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8FCF5F-CD1E-E5AD-164B-141BB7F6C8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6B090B-8D40-223D-A2C4-9E8BE346418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8806F1-EFAE-8948-83F5-056ECDAF328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38989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65475-EAB8-A0F9-AE71-8D5F88B2F4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32D853-7C8B-E256-4CB3-7202DD55E2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330FEF-E458-C93E-283B-E5B8E3A70B0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98D2DB-7C13-D956-86EE-6B20E2DBBDA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022419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AFAA0-A2C4-A36E-0AB2-4D04D80D11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AA1538-6872-D9E8-B588-0D18F6E46C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771F5D-8392-99B2-956F-867BAD1F42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C0ECF61-1B8B-0EE7-6DCC-AB02435851F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326825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AB7DB-2241-A016-19B9-C8115D7F36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965429-95C1-0E53-9F4A-F11F6BC31E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09BFC1-BA87-1FB8-F100-2130A57184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DCFEC97-B854-726F-92BF-3000D143922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7265755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E7D54-E521-EA7E-0CD1-26AA07BC7B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76C141-10A8-3408-D66D-F6D8D42A05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2C93CD-1886-4327-A6F5-B0E53C52F10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47D728-1C76-50C3-4127-ED30ABAE007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1794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10</a:t>
            </a:fld>
            <a:endParaRPr lang="en-US" dirty="0"/>
          </a:p>
        </p:txBody>
      </p:sp>
    </p:spTree>
    <p:extLst>
      <p:ext uri="{BB962C8B-B14F-4D97-AF65-F5344CB8AC3E}">
        <p14:creationId xmlns:p14="http://schemas.microsoft.com/office/powerpoint/2010/main" val="26708319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46CA4-7A1F-61E6-C1DC-74714BCEB1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6F1A58-834A-8416-A77E-8878007AE5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DCC414-9B92-4459-37CC-BB72DD35A3E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CE4EEDA-0933-A331-F35D-79A92D95872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6581266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51085-035A-C65C-9258-67740E0E91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50828A-879D-3728-0297-EB8C385E8C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C51C58-6FF1-B46F-B38C-6365239882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21A4E7-8B19-D0A7-1FB4-68FD7A8ADF0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3760221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740727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701675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4168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5459119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383799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6842059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410097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77799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11</a:t>
            </a:fld>
            <a:endParaRPr lang="en-US" dirty="0"/>
          </a:p>
        </p:txBody>
      </p:sp>
    </p:spTree>
    <p:extLst>
      <p:ext uri="{BB962C8B-B14F-4D97-AF65-F5344CB8AC3E}">
        <p14:creationId xmlns:p14="http://schemas.microsoft.com/office/powerpoint/2010/main" val="62393564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93</a:t>
            </a:fld>
            <a:endParaRPr lang="en-US" dirty="0"/>
          </a:p>
        </p:txBody>
      </p:sp>
    </p:spTree>
    <p:extLst>
      <p:ext uri="{BB962C8B-B14F-4D97-AF65-F5344CB8AC3E}">
        <p14:creationId xmlns:p14="http://schemas.microsoft.com/office/powerpoint/2010/main" val="109605529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94</a:t>
            </a:fld>
            <a:endParaRPr lang="en-US" dirty="0"/>
          </a:p>
        </p:txBody>
      </p:sp>
    </p:spTree>
    <p:extLst>
      <p:ext uri="{BB962C8B-B14F-4D97-AF65-F5344CB8AC3E}">
        <p14:creationId xmlns:p14="http://schemas.microsoft.com/office/powerpoint/2010/main" val="3764971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13</a:t>
            </a:fld>
            <a:endParaRPr lang="en-US" dirty="0"/>
          </a:p>
        </p:txBody>
      </p:sp>
    </p:spTree>
    <p:extLst>
      <p:ext uri="{BB962C8B-B14F-4D97-AF65-F5344CB8AC3E}">
        <p14:creationId xmlns:p14="http://schemas.microsoft.com/office/powerpoint/2010/main" val="1911758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745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5D0A5-98B8-47C2-BC21-375887FB15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668318-E12E-4EA0-9BD6-C20460FEB4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48BE19B-BF66-49E0-8127-A8A836F6B3F0}"/>
              </a:ext>
            </a:extLst>
          </p:cNvPr>
          <p:cNvSpPr>
            <a:spLocks noGrp="1"/>
          </p:cNvSpPr>
          <p:nvPr>
            <p:ph type="dt" sz="half" idx="10"/>
          </p:nvPr>
        </p:nvSpPr>
        <p:spPr/>
        <p:txBody>
          <a:bodyPr/>
          <a:lstStyle/>
          <a:p>
            <a:fld id="{C4E60B3F-A4A2-44B7-B52D-29D732D67836}" type="datetimeFigureOut">
              <a:rPr lang="en-US" smtClean="0"/>
              <a:t>2/28/2025</a:t>
            </a:fld>
            <a:endParaRPr lang="en-US"/>
          </a:p>
        </p:txBody>
      </p:sp>
      <p:sp>
        <p:nvSpPr>
          <p:cNvPr id="5" name="Footer Placeholder 4">
            <a:extLst>
              <a:ext uri="{FF2B5EF4-FFF2-40B4-BE49-F238E27FC236}">
                <a16:creationId xmlns:a16="http://schemas.microsoft.com/office/drawing/2014/main" id="{27C5AD8C-142B-4667-A04D-243860D043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B43FC3-ACBA-4ECC-B2AB-7E35B9BDEA60}"/>
              </a:ext>
            </a:extLst>
          </p:cNvPr>
          <p:cNvSpPr>
            <a:spLocks noGrp="1"/>
          </p:cNvSpPr>
          <p:nvPr>
            <p:ph type="sldNum" sz="quarter" idx="12"/>
          </p:nvPr>
        </p:nvSpPr>
        <p:spPr/>
        <p:txBody>
          <a:bodyPr/>
          <a:lstStyle/>
          <a:p>
            <a:fld id="{C8301B68-4B74-4B19-B125-9E4E9F21BF44}" type="slidenum">
              <a:rPr lang="en-US" smtClean="0"/>
              <a:t>‹#›</a:t>
            </a:fld>
            <a:endParaRPr lang="en-US"/>
          </a:p>
        </p:txBody>
      </p:sp>
    </p:spTree>
    <p:extLst>
      <p:ext uri="{BB962C8B-B14F-4D97-AF65-F5344CB8AC3E}">
        <p14:creationId xmlns:p14="http://schemas.microsoft.com/office/powerpoint/2010/main" val="300266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834230894"/>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cSld name="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447042" y="228601"/>
            <a:ext cx="11361519" cy="1134910"/>
          </a:xfrm>
          <a:prstGeom prst="rect">
            <a:avLst/>
          </a:prstGeom>
        </p:spPr>
        <p:txBody>
          <a:bodyPr>
            <a:noAutofit/>
          </a:bodyPr>
          <a:lstStyle>
            <a:lvl1pPr marL="0" indent="0">
              <a:lnSpc>
                <a:spcPct val="90000"/>
              </a:lnSpc>
              <a:buNone/>
              <a:defRPr sz="4320" b="0" i="0" baseline="0">
                <a:solidFill>
                  <a:srgbClr val="33006F"/>
                </a:solidFill>
                <a:latin typeface="Encode Sans Normal Black"/>
                <a:cs typeface="Encode Sans Normal Black"/>
              </a:defRPr>
            </a:lvl1pPr>
            <a:lvl2pPr marL="342874" indent="0">
              <a:buNone/>
              <a:defRPr b="0" i="0">
                <a:solidFill>
                  <a:srgbClr val="E8D3A2"/>
                </a:solidFill>
                <a:latin typeface="Encode Sans Normal Black"/>
                <a:cs typeface="Encode Sans Normal Black"/>
              </a:defRPr>
            </a:lvl2pPr>
            <a:lvl3pPr marL="685746" indent="0">
              <a:buNone/>
              <a:defRPr b="0" i="0">
                <a:solidFill>
                  <a:srgbClr val="E8D3A2"/>
                </a:solidFill>
                <a:latin typeface="Encode Sans Normal Black"/>
                <a:cs typeface="Encode Sans Normal Black"/>
              </a:defRPr>
            </a:lvl3pPr>
            <a:lvl4pPr marL="1028618" indent="0">
              <a:buNone/>
              <a:defRPr b="0" i="0">
                <a:solidFill>
                  <a:srgbClr val="E8D3A2"/>
                </a:solidFill>
                <a:latin typeface="Encode Sans Normal Black"/>
                <a:cs typeface="Encode Sans Normal Black"/>
              </a:defRPr>
            </a:lvl4pPr>
            <a:lvl5pPr marL="1371491" indent="0">
              <a:buNone/>
              <a:defRPr b="0" i="0">
                <a:solidFill>
                  <a:srgbClr val="E8D3A2"/>
                </a:solidFill>
                <a:latin typeface="Encode Sans Normal Black"/>
                <a:cs typeface="Encode Sans Normal Black"/>
              </a:defRPr>
            </a:lvl5pPr>
          </a:lstStyle>
          <a:p>
            <a:pPr lvl="0"/>
            <a:r>
              <a:rPr lang="en-US"/>
              <a:t>HEADER HERE (ENCODE NORMAL BLACK, 36 PT.)</a:t>
            </a:r>
          </a:p>
        </p:txBody>
      </p:sp>
      <p:sp>
        <p:nvSpPr>
          <p:cNvPr id="6" name="Text Placeholder 9"/>
          <p:cNvSpPr>
            <a:spLocks noGrp="1"/>
          </p:cNvSpPr>
          <p:nvPr>
            <p:ph type="body" sz="quarter" idx="11" hasCustomPrompt="1"/>
          </p:nvPr>
        </p:nvSpPr>
        <p:spPr>
          <a:xfrm>
            <a:off x="447042" y="1736726"/>
            <a:ext cx="11360313" cy="4161155"/>
          </a:xfrm>
          <a:prstGeom prst="rect">
            <a:avLst/>
          </a:prstGeom>
        </p:spPr>
        <p:txBody>
          <a:bodyPr/>
          <a:lstStyle>
            <a:lvl1pPr marL="257154" indent="-257154">
              <a:buFont typeface="Lucida Grande"/>
              <a:buChar char="&gt;"/>
              <a:defRPr sz="4320" b="0" i="0" baseline="0">
                <a:solidFill>
                  <a:schemeClr val="accent4">
                    <a:lumMod val="10000"/>
                  </a:schemeClr>
                </a:solidFill>
                <a:latin typeface="Open Sans Light"/>
                <a:cs typeface="Open Sans Light"/>
              </a:defRPr>
            </a:lvl1pPr>
            <a:lvl2pPr>
              <a:defRPr sz="3840" b="0" i="0" baseline="0">
                <a:solidFill>
                  <a:srgbClr val="33006F"/>
                </a:solidFill>
                <a:latin typeface="Open Sans Light"/>
                <a:cs typeface="Open Sans Light"/>
              </a:defRPr>
            </a:lvl2pPr>
            <a:lvl3pPr marL="857182" indent="-171436">
              <a:buSzPct val="100000"/>
              <a:buFont typeface="Lucida Grande"/>
              <a:buChar char="&gt;"/>
              <a:defRPr sz="3840" b="0" i="0" baseline="0">
                <a:solidFill>
                  <a:srgbClr val="33006F"/>
                </a:solidFill>
                <a:latin typeface="Open Sans Light"/>
                <a:cs typeface="Open Sans Light"/>
              </a:defRPr>
            </a:lvl3pPr>
            <a:lvl4pPr>
              <a:defRPr sz="3840" b="0" i="0" baseline="0">
                <a:solidFill>
                  <a:srgbClr val="33006F"/>
                </a:solidFill>
                <a:latin typeface="Open Sans Light"/>
                <a:cs typeface="Open Sans Light"/>
              </a:defRPr>
            </a:lvl4pPr>
            <a:lvl5pPr marL="1542926" indent="-171436">
              <a:buFont typeface="Lucida Grande"/>
              <a:buChar char="&gt;"/>
              <a:defRPr sz="3840" b="0" i="0" baseline="0">
                <a:solidFill>
                  <a:srgbClr val="33006F"/>
                </a:solidFill>
                <a:latin typeface="Open Sans Light"/>
                <a:cs typeface="Open Sans Light"/>
              </a:defRPr>
            </a:lvl5pPr>
          </a:lstStyle>
          <a:p>
            <a:pPr lvl="0"/>
            <a:r>
              <a:rPr lang="en-US"/>
              <a:t>Content here (Open Sans Light, 36 pt.)</a:t>
            </a:r>
          </a:p>
          <a:p>
            <a:pPr lvl="1"/>
            <a:r>
              <a:rPr lang="en-US"/>
              <a:t>Second level (Open Sans Light, 32)</a:t>
            </a:r>
          </a:p>
          <a:p>
            <a:pPr lvl="2"/>
            <a:r>
              <a:rPr lang="en-US"/>
              <a:t>Third level (Open Sans Light, 32)</a:t>
            </a:r>
          </a:p>
          <a:p>
            <a:pPr lvl="3"/>
            <a:r>
              <a:rPr lang="en-US"/>
              <a:t>Fourth level (Open Sans Light, 32)</a:t>
            </a:r>
          </a:p>
          <a:p>
            <a:pPr lvl="4"/>
            <a:r>
              <a:rPr lang="en-US"/>
              <a:t>Fifth level (Open Sans Light, 32)</a:t>
            </a:r>
          </a:p>
        </p:txBody>
      </p:sp>
      <p:pic>
        <p:nvPicPr>
          <p:cNvPr id="8" name="Picture 7"/>
          <p:cNvPicPr>
            <a:picLocks noChangeAspect="1"/>
          </p:cNvPicPr>
          <p:nvPr/>
        </p:nvPicPr>
        <p:blipFill>
          <a:blip r:embed="rId3"/>
          <a:stretch>
            <a:fillRect/>
          </a:stretch>
        </p:blipFill>
        <p:spPr>
          <a:xfrm>
            <a:off x="447042" y="1360600"/>
            <a:ext cx="1471708" cy="96361"/>
          </a:xfrm>
          <a:prstGeom prst="rect">
            <a:avLst/>
          </a:prstGeom>
        </p:spPr>
      </p:pic>
      <p:pic>
        <p:nvPicPr>
          <p:cNvPr id="7" name="Picture 6" descr="AngleBackground_gold_RGB.png"/>
          <p:cNvPicPr>
            <a:picLocks noChangeAspect="1"/>
          </p:cNvPicPr>
          <p:nvPr/>
        </p:nvPicPr>
        <p:blipFill rotWithShape="1">
          <a:blip r:embed="rId4" cstate="print">
            <a:duotone>
              <a:prstClr val="black"/>
              <a:srgbClr val="33006F">
                <a:tint val="45000"/>
                <a:satMod val="400000"/>
              </a:srgbClr>
            </a:duotone>
            <a:extLst>
              <a:ext uri="{28A0092B-C50C-407E-A947-70E740481C1C}">
                <a14:useLocalDpi xmlns:a14="http://schemas.microsoft.com/office/drawing/2010/main" val="0"/>
              </a:ext>
            </a:extLst>
          </a:blip>
          <a:srcRect l="21047" t="2276" r="20731" b="93348"/>
          <a:stretch/>
        </p:blipFill>
        <p:spPr>
          <a:xfrm>
            <a:off x="-95402" y="-203198"/>
            <a:ext cx="12456737" cy="529441"/>
          </a:xfrm>
          <a:prstGeom prst="rect">
            <a:avLst/>
          </a:prstGeom>
        </p:spPr>
      </p:pic>
    </p:spTree>
    <p:custDataLst>
      <p:tags r:id="rId1"/>
    </p:custDataLst>
    <p:extLst>
      <p:ext uri="{BB962C8B-B14F-4D97-AF65-F5344CB8AC3E}">
        <p14:creationId xmlns:p14="http://schemas.microsoft.com/office/powerpoint/2010/main" val="51264435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3" r:id="rId1"/>
    <p:sldLayoutId id="2147483686" r:id="rId2"/>
    <p:sldLayoutId id="2147483687" r:id="rId3"/>
    <p:sldLayoutId id="2147483688" r:id="rId4"/>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www.tensorflow.org/tutorials/images/data_augmentation"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keras.io/examples/vision/image_classification_efficientnet_fine_tunin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hyperlink" Target="https://arxiv.org/abs/2201.03545"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arxiv.org/pdf/1905.11946.pdf" TargetMode="Externa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image" Target="../media/image51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510.png"/><Relationship Id="rId5" Type="http://schemas.openxmlformats.org/officeDocument/2006/relationships/hyperlink" Target="https://arxiv.org/pdf/1905.11946.pdf" TargetMode="External"/><Relationship Id="rId4" Type="http://schemas.openxmlformats.org/officeDocument/2006/relationships/image" Target="../media/image610.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hyperlink" Target="https://arxiv.org/pdf/1905.11946.pdf" TargetMode="External"/><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hyperlink" Target="https://arxiv.org/pdf/1905.11946.pdf"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arxiv.org/pdf/1905.11946.pdf" TargetMode="External"/><Relationship Id="rId7"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arxiv.org/pdf/1905.11946.pdf"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hyperlink" Target="https://arxiv.org/pdf/1905.11946.pdf"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hyperlink" Target="https://arxiv.org/pdf/1905.11946.pdf"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keras.io/api/application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keras.io/examples/vision/image_classification_efficientnet_fine_tuning/" TargetMode="External"/><Relationship Id="rId4" Type="http://schemas.openxmlformats.org/officeDocument/2006/relationships/hyperlink" Target="https://keras.io/keras_hub/api/models/"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arxiv.org/pdf/2010.11929.pdf"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hyperlink" Target="https://arxiv.org/pdf/2010.11929.pdf"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hyperlink" Target="https://arxiv.org/pdf/2010.11929.pdf"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hyperlink" Target="https://arxiv.org/pdf/2010.11929.pdf"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arxiv.org/pdf/2010.11929.pdf"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7.png"/><Relationship Id="rId7"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https://arxiv.org/pdf/2002.05709.pdf" TargetMode="External"/><Relationship Id="rId9" Type="http://schemas.openxmlformats.org/officeDocument/2006/relationships/image" Target="../media/image41.png"/></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hyperlink" Target="https://arxiv.org/pdf/2002.05709.pdf"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hyperlink" Target="https://arxiv.org/pdf/2002.05709.pdf"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hyperlink" Target="https://arxiv.org/pdf/2002.05709.pdf" TargetMode="Externa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en.wikipedia.org/wiki/Boltzmann_distribution" TargetMode="External"/><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hyperlink" Target="https://arxiv.org/pdf/2002.05709.pdf" TargetMode="External"/><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hyperlink" Target="https://arxiv.org/pdf/2002.05709.pdf"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arxiv.org/pdf/2106.04560.pdf" TargetMode="External"/><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66.png"/></Relationships>
</file>

<file path=ppt/slides/_rels/slide58.xml.rels><?xml version="1.0" encoding="UTF-8" standalone="yes"?>
<Relationships xmlns="http://schemas.openxmlformats.org/package/2006/relationships"><Relationship Id="rId3" Type="http://schemas.openxmlformats.org/officeDocument/2006/relationships/hyperlink" Target="https://arxiv.org/pdf/2106.04560.pdf" TargetMode="External"/><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59.xml.rels><?xml version="1.0" encoding="UTF-8" standalone="yes"?>
<Relationships xmlns="http://schemas.openxmlformats.org/package/2006/relationships"><Relationship Id="rId3" Type="http://schemas.openxmlformats.org/officeDocument/2006/relationships/hyperlink" Target="https://arxiv.org/pdf/2106.04560.pdf" TargetMode="External"/><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hyperlink" Target="https://arxiv.org/pdf/2106.04560.pdf" TargetMode="External"/><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arxiv.org/pdf/2108.08810.pdf" TargetMode="External"/><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63.xml.rels><?xml version="1.0" encoding="UTF-8" standalone="yes"?>
<Relationships xmlns="http://schemas.openxmlformats.org/package/2006/relationships"><Relationship Id="rId3" Type="http://schemas.openxmlformats.org/officeDocument/2006/relationships/hyperlink" Target="https://arxiv.org/pdf/2108.08810.pdf" TargetMode="External"/><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64.xml.rels><?xml version="1.0" encoding="UTF-8" standalone="yes"?>
<Relationships xmlns="http://schemas.openxmlformats.org/package/2006/relationships"><Relationship Id="rId3" Type="http://schemas.openxmlformats.org/officeDocument/2006/relationships/hyperlink" Target="https://arxiv.org/pdf/2108.08810.pdf" TargetMode="External"/><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hyperlink" Target="https://arxiv.org/pdf/2103.14030.pdf"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arxiv.org/pdf/2103.14030.pdf" TargetMode="External"/><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7.xml.rels><?xml version="1.0" encoding="UTF-8" standalone="yes"?>
<Relationships xmlns="http://schemas.openxmlformats.org/package/2006/relationships"><Relationship Id="rId3" Type="http://schemas.openxmlformats.org/officeDocument/2006/relationships/hyperlink" Target="https://keras.io/examples/vision/image_classification_efficientnet_fine_tuning/"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hyperlink" Target="https://arxiv.org/pdf/2103.14030.pdf" TargetMode="External"/><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630.png"/><Relationship Id="rId5" Type="http://schemas.openxmlformats.org/officeDocument/2006/relationships/image" Target="../media/image620.png"/><Relationship Id="rId4" Type="http://schemas.openxmlformats.org/officeDocument/2006/relationships/hyperlink" Target="https://arxiv.org/pdf/2103.14030.pdf"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arxiv.org/pdf/2103.14030.pdf" TargetMode="External"/><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hyperlink" Target="https://arxiv.org/abs/2212.08059"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hyperlink" Target="https://arxiv.org/abs/2212.08059" TargetMode="External"/><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7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hyperlink" Target="https://paperswithcode.com/method/gelu" TargetMode="External"/><Relationship Id="rId4" Type="http://schemas.openxmlformats.org/officeDocument/2006/relationships/image" Target="../media/image710.png"/></Relationships>
</file>

<file path=ppt/slides/_rels/slide79.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hyperlink" Target="https://arxiv.org/abs/2212.08059" TargetMode="External"/><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7.png"/><Relationship Id="rId4" Type="http://schemas.openxmlformats.org/officeDocument/2006/relationships/image" Target="../media/image7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8.xml"/><Relationship Id="rId1" Type="http://schemas.openxmlformats.org/officeDocument/2006/relationships/slideLayout" Target="../slideLayouts/slideLayout1.xml"/><Relationship Id="rId5" Type="http://schemas.openxmlformats.org/officeDocument/2006/relationships/hyperlink" Target="https://arxiv.org/abs/2212.08059" TargetMode="External"/><Relationship Id="rId4" Type="http://schemas.openxmlformats.org/officeDocument/2006/relationships/image" Target="../media/image75.png"/></Relationships>
</file>

<file path=ppt/slides/_rels/slide8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hyperlink" Target="https://arxiv.org/abs/2212.08059" TargetMode="External"/><Relationship Id="rId4" Type="http://schemas.openxmlformats.org/officeDocument/2006/relationships/image" Target="../media/image77.png"/></Relationships>
</file>

<file path=ppt/slides/_rels/slide8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hyperlink" Target="https://arxiv.org/abs/2212.08059" TargetMode="External"/><Relationship Id="rId4" Type="http://schemas.openxmlformats.org/officeDocument/2006/relationships/image" Target="../media/image79.png"/></Relationships>
</file>

<file path=ppt/slides/_rels/slide83.xml.rels><?xml version="1.0" encoding="UTF-8" standalone="yes"?>
<Relationships xmlns="http://schemas.openxmlformats.org/package/2006/relationships"><Relationship Id="rId3" Type="http://schemas.openxmlformats.org/officeDocument/2006/relationships/hyperlink" Target="https://arxiv.org/abs/2212.08059" TargetMode="External"/><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hyperlink" Target="https://arxiv.org/pdf/2106.01548.pdf"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https://arxiv.org/pdf/2106.01548.pdf" TargetMode="External"/><Relationship Id="rId2" Type="http://schemas.openxmlformats.org/officeDocument/2006/relationships/notesSlide" Target="../notesSlides/notesSlide74.xml"/><Relationship Id="rId1" Type="http://schemas.openxmlformats.org/officeDocument/2006/relationships/slideLayout" Target="../slideLayouts/slideLayout1.xml"/><Relationship Id="rId5" Type="http://schemas.openxmlformats.org/officeDocument/2006/relationships/hyperlink" Target="https://www.tensorflow.org/api_docs/python/tf/keras/models/experimental/SharpnessAwareMinimization" TargetMode="External"/><Relationship Id="rId4" Type="http://schemas.openxmlformats.org/officeDocument/2006/relationships/hyperlink" Target="https://arxiv.org/pdf/2010.01412.pdf" TargetMode="External"/></Relationships>
</file>

<file path=ppt/slides/_rels/slide88.xml.rels><?xml version="1.0" encoding="UTF-8" standalone="yes"?>
<Relationships xmlns="http://schemas.openxmlformats.org/package/2006/relationships"><Relationship Id="rId3" Type="http://schemas.openxmlformats.org/officeDocument/2006/relationships/hyperlink" Target="https://arxiv.org/pdf/2010.01412.pdf" TargetMode="External"/><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670.png"/></Relationships>
</file>

<file path=ppt/slides/_rels/slide8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6.xml"/><Relationship Id="rId1" Type="http://schemas.openxmlformats.org/officeDocument/2006/relationships/slideLayout" Target="../slideLayouts/slideLayout1.xml"/><Relationship Id="rId5" Type="http://schemas.openxmlformats.org/officeDocument/2006/relationships/hyperlink" Target="https://arxiv.org/pdf/2106.01548.pdf" TargetMode="External"/><Relationship Id="rId4" Type="http://schemas.openxmlformats.org/officeDocument/2006/relationships/image" Target="../media/image8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7.xml"/><Relationship Id="rId1" Type="http://schemas.openxmlformats.org/officeDocument/2006/relationships/slideLayout" Target="../slideLayouts/slideLayout1.xml"/><Relationship Id="rId4" Type="http://schemas.openxmlformats.org/officeDocument/2006/relationships/hyperlink" Target="https://arxiv.org/pdf/2106.01548.pdf" TargetMode="External"/></Relationships>
</file>

<file path=ppt/slides/_rels/slide91.xml.rels><?xml version="1.0" encoding="UTF-8" standalone="yes"?>
<Relationships xmlns="http://schemas.openxmlformats.org/package/2006/relationships"><Relationship Id="rId3" Type="http://schemas.openxmlformats.org/officeDocument/2006/relationships/hyperlink" Target="https://arxiv.org/pdf/2106.01548.pdf" TargetMode="External"/><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85.png"/></Relationships>
</file>

<file path=ppt/slides/_rels/slide92.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notesSlide" Target="../notesSlides/notesSlide79.xml"/><Relationship Id="rId1" Type="http://schemas.openxmlformats.org/officeDocument/2006/relationships/slideLayout" Target="../slideLayouts/slideLayout1.xml"/><Relationship Id="rId5" Type="http://schemas.openxmlformats.org/officeDocument/2006/relationships/image" Target="../media/image86.png"/><Relationship Id="rId4" Type="http://schemas.openxmlformats.org/officeDocument/2006/relationships/hyperlink" Target="https://arxiv.org/pdf/2106.01548.pdf" TargetMode="Externa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1248955" y="273713"/>
            <a:ext cx="9601200" cy="2387600"/>
          </a:xfrm>
        </p:spPr>
        <p:txBody>
          <a:bodyPr>
            <a:normAutofit/>
          </a:bodyPr>
          <a:lstStyle/>
          <a:p>
            <a:r>
              <a:rPr lang="en-US" dirty="0">
                <a:latin typeface="+mn-lt"/>
              </a:rPr>
              <a:t>CSCI E-25</a:t>
            </a:r>
            <a:br>
              <a:rPr lang="en-US" dirty="0">
                <a:latin typeface="+mn-lt"/>
              </a:rPr>
            </a:br>
            <a:r>
              <a:rPr lang="en-US" dirty="0">
                <a:latin typeface="+mn-lt"/>
              </a:rPr>
              <a:t>Computer Vision</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477555" y="3946867"/>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9093" y="4750441"/>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69F207C-EF37-41D2-8510-622FD323B072}"/>
              </a:ext>
            </a:extLst>
          </p:cNvPr>
          <p:cNvSpPr txBox="1">
            <a:spLocks/>
          </p:cNvSpPr>
          <p:nvPr/>
        </p:nvSpPr>
        <p:spPr>
          <a:xfrm>
            <a:off x="1382693" y="6306671"/>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Copyright 2023, 2024, 2025, Stephen F Elston. All rights reserved.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6C37018-A4F9-4B1C-806D-0E7F64A950E8}"/>
              </a:ext>
            </a:extLst>
          </p:cNvPr>
          <p:cNvSpPr txBox="1"/>
          <p:nvPr/>
        </p:nvSpPr>
        <p:spPr>
          <a:xfrm>
            <a:off x="788724" y="2851645"/>
            <a:ext cx="1103636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Attention and Transformers</a:t>
            </a:r>
          </a:p>
        </p:txBody>
      </p:sp>
    </p:spTree>
    <p:extLst>
      <p:ext uri="{BB962C8B-B14F-4D97-AF65-F5344CB8AC3E}">
        <p14:creationId xmlns:p14="http://schemas.microsoft.com/office/powerpoint/2010/main" val="2261068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3"/>
            <a:ext cx="11647823" cy="674370"/>
          </a:xfrm>
        </p:spPr>
        <p:txBody>
          <a:bodyPr>
            <a:normAutofit/>
          </a:bodyPr>
          <a:lstStyle/>
          <a:p>
            <a:r>
              <a:rPr lang="en-US" sz="4000" dirty="0">
                <a:latin typeface="Segoe"/>
              </a:rPr>
              <a:t>Data Augmentation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lnSpcReduction="10000"/>
          </a:bodyPr>
          <a:lstStyle/>
          <a:p>
            <a:pPr marL="0" indent="0">
              <a:buNone/>
            </a:pPr>
            <a:r>
              <a:rPr lang="en-GB" sz="2800" dirty="0">
                <a:latin typeface="+mn-lt"/>
                <a:ea typeface="Segoe UI" panose="020B0502040204020203" pitchFamily="34" charset="0"/>
                <a:cs typeface="Segoe UI" panose="020B0502040204020203" pitchFamily="34" charset="0"/>
              </a:rPr>
              <a:t>A few image transformation examples </a:t>
            </a:r>
          </a:p>
          <a:p>
            <a:r>
              <a:rPr lang="en-GB" sz="2800" dirty="0">
                <a:latin typeface="+mn-lt"/>
                <a:ea typeface="Segoe UI" panose="020B0502040204020203" pitchFamily="34" charset="0"/>
                <a:cs typeface="Segoe UI" panose="020B0502040204020203" pitchFamily="34" charset="0"/>
              </a:rPr>
              <a:t>Projective transforms: rotation, translation, scale..</a:t>
            </a:r>
          </a:p>
          <a:p>
            <a:r>
              <a:rPr lang="en-GB" sz="2800" dirty="0">
                <a:latin typeface="+mn-lt"/>
                <a:ea typeface="Segoe UI" panose="020B0502040204020203" pitchFamily="34" charset="0"/>
                <a:cs typeface="Segoe UI" panose="020B0502040204020203" pitchFamily="34" charset="0"/>
              </a:rPr>
              <a:t>Resampling and cropping – random patches, crop left, crop right</a:t>
            </a:r>
          </a:p>
          <a:p>
            <a:r>
              <a:rPr lang="en-GB" sz="2800" dirty="0">
                <a:latin typeface="+mn-lt"/>
                <a:ea typeface="Segoe UI" panose="020B0502040204020203" pitchFamily="34" charset="0"/>
                <a:cs typeface="Segoe UI" panose="020B0502040204020203" pitchFamily="34" charset="0"/>
              </a:rPr>
              <a:t>Flip image right to left – mirror images</a:t>
            </a:r>
          </a:p>
          <a:p>
            <a:pPr lvl="1"/>
            <a:r>
              <a:rPr lang="en-GB" sz="2400" dirty="0">
                <a:latin typeface="+mn-lt"/>
                <a:ea typeface="Segoe UI" panose="020B0502040204020203" pitchFamily="34" charset="0"/>
                <a:cs typeface="Segoe UI" panose="020B0502040204020203" pitchFamily="34" charset="0"/>
              </a:rPr>
              <a:t>Not medical images or other cases where lateral asymmetry is important </a:t>
            </a:r>
          </a:p>
          <a:p>
            <a:r>
              <a:rPr lang="en-GB" sz="2800" dirty="0">
                <a:latin typeface="+mn-lt"/>
                <a:ea typeface="Segoe UI" panose="020B0502040204020203" pitchFamily="34" charset="0"/>
                <a:cs typeface="Segoe UI" panose="020B0502040204020203" pitchFamily="34" charset="0"/>
              </a:rPr>
              <a:t>Blurring filters – e.g. Gaussian filter </a:t>
            </a:r>
          </a:p>
          <a:p>
            <a:r>
              <a:rPr lang="en-GB" sz="2800" dirty="0" err="1">
                <a:latin typeface="+mn-lt"/>
                <a:ea typeface="Segoe UI" panose="020B0502040204020203" pitchFamily="34" charset="0"/>
                <a:cs typeface="Segoe UI" panose="020B0502040204020203" pitchFamily="34" charset="0"/>
              </a:rPr>
              <a:t>Color</a:t>
            </a:r>
            <a:r>
              <a:rPr lang="en-GB" sz="2800" dirty="0">
                <a:latin typeface="+mn-lt"/>
                <a:ea typeface="Segoe UI" panose="020B0502040204020203" pitchFamily="34" charset="0"/>
                <a:cs typeface="Segoe UI" panose="020B0502040204020203" pitchFamily="34" charset="0"/>
              </a:rPr>
              <a:t> – Change intensity ratio of </a:t>
            </a:r>
            <a:r>
              <a:rPr lang="en-GB" sz="2800" dirty="0" err="1">
                <a:latin typeface="+mn-lt"/>
                <a:ea typeface="Segoe UI" panose="020B0502040204020203" pitchFamily="34" charset="0"/>
                <a:cs typeface="Segoe UI" panose="020B0502040204020203" pitchFamily="34" charset="0"/>
              </a:rPr>
              <a:t>color</a:t>
            </a:r>
            <a:r>
              <a:rPr lang="en-GB" sz="2800" dirty="0">
                <a:latin typeface="+mn-lt"/>
                <a:ea typeface="Segoe UI" panose="020B0502040204020203" pitchFamily="34" charset="0"/>
                <a:cs typeface="Segoe UI" panose="020B0502040204020203" pitchFamily="34" charset="0"/>
              </a:rPr>
              <a:t> channels </a:t>
            </a:r>
          </a:p>
          <a:p>
            <a:r>
              <a:rPr lang="en-GB" sz="2800" dirty="0">
                <a:latin typeface="+mn-lt"/>
                <a:ea typeface="Segoe UI" panose="020B0502040204020203" pitchFamily="34" charset="0"/>
                <a:cs typeface="Segoe UI" panose="020B0502040204020203" pitchFamily="34" charset="0"/>
              </a:rPr>
              <a:t>Random noise – add random noise to one or more </a:t>
            </a:r>
            <a:r>
              <a:rPr lang="en-GB" sz="2800" dirty="0" err="1">
                <a:latin typeface="+mn-lt"/>
                <a:ea typeface="Segoe UI" panose="020B0502040204020203" pitchFamily="34" charset="0"/>
                <a:cs typeface="Segoe UI" panose="020B0502040204020203" pitchFamily="34" charset="0"/>
              </a:rPr>
              <a:t>color</a:t>
            </a:r>
            <a:r>
              <a:rPr lang="en-GB" sz="2800" dirty="0">
                <a:latin typeface="+mn-lt"/>
                <a:ea typeface="Segoe UI" panose="020B0502040204020203" pitchFamily="34" charset="0"/>
                <a:cs typeface="Segoe UI" panose="020B0502040204020203" pitchFamily="34" charset="0"/>
              </a:rPr>
              <a:t> channels</a:t>
            </a:r>
          </a:p>
          <a:p>
            <a:r>
              <a:rPr lang="en-GB" sz="2800" dirty="0">
                <a:latin typeface="+mn-lt"/>
                <a:ea typeface="Segoe UI" panose="020B0502040204020203" pitchFamily="34" charset="0"/>
                <a:cs typeface="Segoe UI" panose="020B0502040204020203" pitchFamily="34" charset="0"/>
              </a:rPr>
              <a:t>Combine several of the above….</a:t>
            </a:r>
          </a:p>
          <a:p>
            <a:r>
              <a:rPr lang="en-GB" sz="2800" dirty="0">
                <a:latin typeface="+mn-lt"/>
                <a:ea typeface="Segoe UI" panose="020B0502040204020203" pitchFamily="34" charset="0"/>
                <a:cs typeface="Segoe UI" panose="020B0502040204020203" pitchFamily="34" charset="0"/>
              </a:rPr>
              <a:t>Etc….</a:t>
            </a:r>
          </a:p>
          <a:p>
            <a:endParaRPr lang="en-GB" sz="2400" dirty="0">
              <a:latin typeface="Segoe UI" panose="020B0502040204020203" pitchFamily="34" charset="0"/>
              <a:ea typeface="Segoe UI" panose="020B0502040204020203" pitchFamily="34" charset="0"/>
              <a:cs typeface="Segoe UI" panose="020B0502040204020203" pitchFamily="34" charset="0"/>
            </a:endParaRP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7383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3"/>
            <a:ext cx="11647823" cy="674370"/>
          </a:xfrm>
        </p:spPr>
        <p:txBody>
          <a:bodyPr>
            <a:normAutofit/>
          </a:bodyPr>
          <a:lstStyle/>
          <a:p>
            <a:r>
              <a:rPr lang="en-US" sz="4000" dirty="0">
                <a:latin typeface="Segoe"/>
              </a:rPr>
              <a:t>Data Augmentation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4" y="944048"/>
            <a:ext cx="11858625" cy="5701459"/>
          </a:xfrm>
        </p:spPr>
        <p:txBody>
          <a:bodyPr>
            <a:normAutofit/>
          </a:bodyPr>
          <a:lstStyle/>
          <a:p>
            <a:pPr marL="0" indent="0">
              <a:buNone/>
            </a:pPr>
            <a:r>
              <a:rPr lang="en-GB" sz="2800" dirty="0" err="1">
                <a:latin typeface="Segoe UI" panose="020B0502040204020203" pitchFamily="34" charset="0"/>
                <a:ea typeface="Segoe UI" panose="020B0502040204020203" pitchFamily="34" charset="0"/>
                <a:cs typeface="Segoe UI" panose="020B0502040204020203" pitchFamily="34" charset="0"/>
              </a:rPr>
              <a:t>Keras</a:t>
            </a:r>
            <a:r>
              <a:rPr lang="en-GB" sz="2800" dirty="0">
                <a:latin typeface="Segoe UI" panose="020B0502040204020203" pitchFamily="34" charset="0"/>
                <a:ea typeface="Segoe UI" panose="020B0502040204020203" pitchFamily="34" charset="0"/>
                <a:cs typeface="Segoe UI" panose="020B0502040204020203" pitchFamily="34" charset="0"/>
              </a:rPr>
              <a:t>/TensorFlow </a:t>
            </a:r>
            <a:r>
              <a:rPr lang="en-GB" sz="2800" dirty="0">
                <a:latin typeface="Segoe UI" panose="020B0502040204020203" pitchFamily="34" charset="0"/>
                <a:ea typeface="Segoe UI" panose="020B0502040204020203" pitchFamily="34" charset="0"/>
                <a:cs typeface="Segoe UI" panose="020B0502040204020203" pitchFamily="34" charset="0"/>
                <a:hlinkClick r:id="rId3"/>
              </a:rPr>
              <a:t>supports data augmentation </a:t>
            </a:r>
            <a:endParaRPr lang="en-GB" sz="2800" dirty="0">
              <a:latin typeface="Segoe UI" panose="020B0502040204020203" pitchFamily="34" charset="0"/>
              <a:ea typeface="Segoe UI" panose="020B0502040204020203" pitchFamily="34" charset="0"/>
              <a:cs typeface="Segoe UI" panose="020B0502040204020203" pitchFamily="34" charset="0"/>
            </a:endParaRPr>
          </a:p>
          <a:p>
            <a:pPr marL="0" indent="0">
              <a:buNone/>
            </a:pPr>
            <a:r>
              <a:rPr lang="en-GB" sz="2800" dirty="0">
                <a:latin typeface="Segoe UI" panose="020B0502040204020203" pitchFamily="34" charset="0"/>
                <a:ea typeface="Segoe UI" panose="020B0502040204020203" pitchFamily="34" charset="0"/>
                <a:cs typeface="Segoe UI" panose="020B0502040204020203" pitchFamily="34" charset="0"/>
                <a:hlinkClick r:id="rId4"/>
              </a:rPr>
              <a:t>Example, of augmentation</a:t>
            </a:r>
            <a:endParaRPr lang="en-GB" sz="2800" dirty="0">
              <a:latin typeface="Segoe UI" panose="020B0502040204020203" pitchFamily="34" charset="0"/>
              <a:ea typeface="Segoe UI" panose="020B0502040204020203" pitchFamily="34" charset="0"/>
              <a:cs typeface="Segoe UI" panose="020B0502040204020203" pitchFamily="34" charset="0"/>
            </a:endParaRPr>
          </a:p>
          <a:p>
            <a:pPr marL="0" indent="0">
              <a:buNone/>
            </a:pPr>
            <a:endParaRPr lang="en-GB" sz="2800" dirty="0">
              <a:latin typeface="Segoe UI" panose="020B0502040204020203" pitchFamily="34" charset="0"/>
              <a:ea typeface="Segoe UI" panose="020B0502040204020203" pitchFamily="34" charset="0"/>
              <a:cs typeface="Segoe UI" panose="020B0502040204020203" pitchFamily="34" charset="0"/>
            </a:endParaRP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from </a:t>
            </a:r>
            <a:r>
              <a:rPr lang="en-GB" sz="2000" dirty="0" err="1">
                <a:latin typeface="Courier New" panose="02070309020205020404" pitchFamily="49" charset="0"/>
                <a:ea typeface="Segoe UI" panose="020B0502040204020203" pitchFamily="34" charset="0"/>
                <a:cs typeface="Courier New" panose="02070309020205020404" pitchFamily="49" charset="0"/>
              </a:rPr>
              <a:t>tensorflow.keras.models</a:t>
            </a:r>
            <a:r>
              <a:rPr lang="en-GB" sz="2000" dirty="0">
                <a:latin typeface="Courier New" panose="02070309020205020404" pitchFamily="49" charset="0"/>
                <a:ea typeface="Segoe UI" panose="020B0502040204020203" pitchFamily="34" charset="0"/>
                <a:cs typeface="Courier New" panose="02070309020205020404" pitchFamily="49" charset="0"/>
              </a:rPr>
              <a:t> import Sequential</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from </a:t>
            </a:r>
            <a:r>
              <a:rPr lang="en-GB" sz="2000" dirty="0" err="1">
                <a:latin typeface="Courier New" panose="02070309020205020404" pitchFamily="49" charset="0"/>
                <a:ea typeface="Segoe UI" panose="020B0502040204020203" pitchFamily="34" charset="0"/>
                <a:cs typeface="Courier New" panose="02070309020205020404" pitchFamily="49" charset="0"/>
              </a:rPr>
              <a:t>tensorflow.keras</a:t>
            </a:r>
            <a:r>
              <a:rPr lang="en-GB" sz="2000" dirty="0">
                <a:latin typeface="Courier New" panose="02070309020205020404" pitchFamily="49" charset="0"/>
                <a:ea typeface="Segoe UI" panose="020B0502040204020203" pitchFamily="34" charset="0"/>
                <a:cs typeface="Courier New" panose="02070309020205020404" pitchFamily="49" charset="0"/>
              </a:rPr>
              <a:t> import layers</a:t>
            </a:r>
          </a:p>
          <a:p>
            <a:pPr marL="0" indent="0">
              <a:spcBef>
                <a:spcPts val="0"/>
              </a:spcBef>
              <a:buNone/>
            </a:pPr>
            <a:endParaRPr lang="en-GB" sz="2000" dirty="0">
              <a:latin typeface="Courier New" panose="02070309020205020404" pitchFamily="49" charset="0"/>
              <a:ea typeface="Segoe UI" panose="020B0502040204020203" pitchFamily="34" charset="0"/>
              <a:cs typeface="Courier New" panose="02070309020205020404" pitchFamily="49" charset="0"/>
            </a:endParaRPr>
          </a:p>
          <a:p>
            <a:pPr marL="0" indent="0">
              <a:spcBef>
                <a:spcPts val="0"/>
              </a:spcBef>
              <a:buNone/>
            </a:pPr>
            <a:r>
              <a:rPr lang="en-GB" sz="2000" dirty="0" err="1">
                <a:latin typeface="Courier New" panose="02070309020205020404" pitchFamily="49" charset="0"/>
                <a:ea typeface="Segoe UI" panose="020B0502040204020203" pitchFamily="34" charset="0"/>
                <a:cs typeface="Courier New" panose="02070309020205020404" pitchFamily="49" charset="0"/>
              </a:rPr>
              <a:t>img_augmentation</a:t>
            </a:r>
            <a:r>
              <a:rPr lang="en-GB" sz="2000" dirty="0">
                <a:latin typeface="Courier New" panose="02070309020205020404" pitchFamily="49" charset="0"/>
                <a:ea typeface="Segoe UI" panose="020B0502040204020203" pitchFamily="34" charset="0"/>
                <a:cs typeface="Courier New" panose="02070309020205020404" pitchFamily="49" charset="0"/>
              </a:rPr>
              <a:t> = Sequential([</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layers.RandomRotation</a:t>
            </a:r>
            <a:r>
              <a:rPr lang="en-GB" sz="2000" dirty="0">
                <a:latin typeface="Courier New" panose="02070309020205020404" pitchFamily="49" charset="0"/>
                <a:ea typeface="Segoe UI" panose="020B0502040204020203" pitchFamily="34" charset="0"/>
                <a:cs typeface="Courier New" panose="02070309020205020404" pitchFamily="49" charset="0"/>
              </a:rPr>
              <a:t>(factor=0.15),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layers.RandomTranslation</a:t>
            </a:r>
            <a:r>
              <a:rPr lang="en-GB" sz="2000" dirty="0">
                <a:latin typeface="Courier New" panose="02070309020205020404" pitchFamily="49" charset="0"/>
                <a:ea typeface="Segoe UI" panose="020B0502040204020203" pitchFamily="34" charset="0"/>
                <a:cs typeface="Courier New" panose="02070309020205020404" pitchFamily="49" charset="0"/>
              </a:rPr>
              <a:t>(</a:t>
            </a:r>
            <a:r>
              <a:rPr lang="en-GB" sz="2000" dirty="0" err="1">
                <a:latin typeface="Courier New" panose="02070309020205020404" pitchFamily="49" charset="0"/>
                <a:ea typeface="Segoe UI" panose="020B0502040204020203" pitchFamily="34" charset="0"/>
                <a:cs typeface="Courier New" panose="02070309020205020404" pitchFamily="49" charset="0"/>
              </a:rPr>
              <a:t>height_factor</a:t>
            </a:r>
            <a:r>
              <a:rPr lang="en-GB" sz="2000" dirty="0">
                <a:latin typeface="Courier New" panose="02070309020205020404" pitchFamily="49" charset="0"/>
                <a:ea typeface="Segoe UI" panose="020B0502040204020203" pitchFamily="34" charset="0"/>
                <a:cs typeface="Courier New" panose="02070309020205020404" pitchFamily="49" charset="0"/>
              </a:rPr>
              <a:t>=0.1,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width_factor</a:t>
            </a:r>
            <a:r>
              <a:rPr lang="en-GB" sz="2000" dirty="0">
                <a:latin typeface="Courier New" panose="02070309020205020404" pitchFamily="49" charset="0"/>
                <a:ea typeface="Segoe UI" panose="020B0502040204020203" pitchFamily="34" charset="0"/>
                <a:cs typeface="Courier New" panose="02070309020205020404" pitchFamily="49" charset="0"/>
              </a:rPr>
              <a:t>=0.1),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layers.RandomFlip</a:t>
            </a:r>
            <a:r>
              <a:rPr lang="en-GB" sz="2000" dirty="0">
                <a:latin typeface="Courier New" panose="02070309020205020404" pitchFamily="49" charset="0"/>
                <a:ea typeface="Segoe UI" panose="020B0502040204020203" pitchFamily="34" charset="0"/>
                <a:cs typeface="Courier New" panose="02070309020205020404" pitchFamily="49" charset="0"/>
              </a:rPr>
              <a:t>(),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a:t>
            </a:r>
            <a:r>
              <a:rPr lang="en-GB" sz="2000" dirty="0" err="1">
                <a:latin typeface="Courier New" panose="02070309020205020404" pitchFamily="49" charset="0"/>
                <a:ea typeface="Segoe UI" panose="020B0502040204020203" pitchFamily="34" charset="0"/>
                <a:cs typeface="Courier New" panose="02070309020205020404" pitchFamily="49" charset="0"/>
              </a:rPr>
              <a:t>layers.RandomContrast</a:t>
            </a:r>
            <a:r>
              <a:rPr lang="en-GB" sz="2000" dirty="0">
                <a:latin typeface="Courier New" panose="02070309020205020404" pitchFamily="49" charset="0"/>
                <a:ea typeface="Segoe UI" panose="020B0502040204020203" pitchFamily="34" charset="0"/>
                <a:cs typeface="Courier New" panose="02070309020205020404" pitchFamily="49" charset="0"/>
              </a:rPr>
              <a:t>(factor=0.1),</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   </a:t>
            </a:r>
          </a:p>
          <a:p>
            <a:pPr marL="0" indent="0">
              <a:spcBef>
                <a:spcPts val="0"/>
              </a:spcBef>
              <a:buNone/>
            </a:pPr>
            <a:r>
              <a:rPr lang="en-GB" sz="2000" dirty="0">
                <a:latin typeface="Courier New" panose="02070309020205020404" pitchFamily="49" charset="0"/>
                <a:ea typeface="Segoe UI" panose="020B0502040204020203" pitchFamily="34" charset="0"/>
                <a:cs typeface="Courier New" panose="02070309020205020404" pitchFamily="49" charset="0"/>
              </a:rPr>
              <a:t>                              name="</a:t>
            </a:r>
            <a:r>
              <a:rPr lang="en-GB" sz="2000" dirty="0" err="1">
                <a:latin typeface="Courier New" panose="02070309020205020404" pitchFamily="49" charset="0"/>
                <a:ea typeface="Segoe UI" panose="020B0502040204020203" pitchFamily="34" charset="0"/>
                <a:cs typeface="Courier New" panose="02070309020205020404" pitchFamily="49" charset="0"/>
              </a:rPr>
              <a:t>img_augmentation</a:t>
            </a:r>
            <a:r>
              <a:rPr lang="en-GB" sz="2000" dirty="0">
                <a:latin typeface="Courier New" panose="02070309020205020404" pitchFamily="49" charset="0"/>
                <a:ea typeface="Segoe UI" panose="020B0502040204020203" pitchFamily="34" charset="0"/>
                <a:cs typeface="Courier New" panose="02070309020205020404" pitchFamily="49" charset="0"/>
              </a:rPr>
              <a:t>",)</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2781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F1154-F28B-4251-DF56-05699F4ED3DC}"/>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7CEE3EB9-5411-DBE7-5637-17EE184D8731}"/>
              </a:ext>
            </a:extLst>
          </p:cNvPr>
          <p:cNvSpPr>
            <a:spLocks noGrp="1"/>
          </p:cNvSpPr>
          <p:nvPr>
            <p:ph type="subTitle" idx="1"/>
          </p:nvPr>
        </p:nvSpPr>
        <p:spPr>
          <a:xfrm>
            <a:off x="1485165" y="1784284"/>
            <a:ext cx="9685343" cy="2015419"/>
          </a:xfrm>
        </p:spPr>
        <p:txBody>
          <a:bodyPr>
            <a:normAutofit/>
          </a:bodyPr>
          <a:lstStyle/>
          <a:p>
            <a:pPr algn="ctr"/>
            <a:r>
              <a:rPr lang="en-US" sz="4400" b="1" dirty="0"/>
              <a:t>Introduction to Transformers</a:t>
            </a:r>
          </a:p>
        </p:txBody>
      </p:sp>
    </p:spTree>
    <p:extLst>
      <p:ext uri="{BB962C8B-B14F-4D97-AF65-F5344CB8AC3E}">
        <p14:creationId xmlns:p14="http://schemas.microsoft.com/office/powerpoint/2010/main" val="1109460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903845" cy="980901"/>
          </a:xfrm>
        </p:spPr>
        <p:txBody>
          <a:bodyPr>
            <a:normAutofit fontScale="90000"/>
          </a:bodyPr>
          <a:lstStyle/>
          <a:p>
            <a:br>
              <a:rPr lang="en-US" dirty="0">
                <a:latin typeface="Segoe"/>
              </a:rPr>
            </a:br>
            <a:r>
              <a:rPr lang="en-US" dirty="0">
                <a:latin typeface="Segoe"/>
              </a:rPr>
              <a:t>   </a:t>
            </a:r>
            <a:r>
              <a:rPr lang="en-US" dirty="0">
                <a:latin typeface="Segoe UI" panose="020B0502040204020203" pitchFamily="34" charset="0"/>
                <a:cs typeface="Segoe UI" panose="020B0502040204020203" pitchFamily="34" charset="0"/>
              </a:rPr>
              <a:t>Transformers for Computer Vision </a:t>
            </a:r>
            <a:endParaRPr lang="en-US" dirty="0">
              <a:latin typeface="Segoe"/>
            </a:endParaRPr>
          </a:p>
        </p:txBody>
      </p:sp>
      <p:sp>
        <p:nvSpPr>
          <p:cNvPr id="5" name="Content Placeholder 6">
            <a:extLst>
              <a:ext uri="{FF2B5EF4-FFF2-40B4-BE49-F238E27FC236}">
                <a16:creationId xmlns:a16="http://schemas.microsoft.com/office/drawing/2014/main" id="{5C53ECBA-1403-4EB8-A257-656654FE2D31}"/>
              </a:ext>
            </a:extLst>
          </p:cNvPr>
          <p:cNvSpPr txBox="1">
            <a:spLocks/>
          </p:cNvSpPr>
          <p:nvPr/>
        </p:nvSpPr>
        <p:spPr>
          <a:xfrm>
            <a:off x="465150" y="1267581"/>
            <a:ext cx="11525250" cy="529947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800" dirty="0">
                <a:latin typeface="+mn-lt"/>
                <a:ea typeface="Segoe UI" panose="020B0502040204020203" pitchFamily="34" charset="0"/>
                <a:cs typeface="Segoe UI" panose="020B0502040204020203" pitchFamily="34" charset="0"/>
              </a:rPr>
              <a:t>Transformers are seen as an alternative to CNNs   </a:t>
            </a:r>
          </a:p>
          <a:p>
            <a:r>
              <a:rPr lang="en-GB" sz="2800" dirty="0">
                <a:latin typeface="+mn-lt"/>
                <a:ea typeface="Segoe UI" panose="020B0502040204020203" pitchFamily="34" charset="0"/>
                <a:cs typeface="Segoe UI" panose="020B0502040204020203" pitchFamily="34" charset="0"/>
              </a:rPr>
              <a:t>Transformers are seen as a possible alternative to CNNs</a:t>
            </a:r>
          </a:p>
          <a:p>
            <a:r>
              <a:rPr lang="en-GB" sz="2800" dirty="0">
                <a:latin typeface="+mn-lt"/>
                <a:ea typeface="Segoe UI" panose="020B0502040204020203" pitchFamily="34" charset="0"/>
                <a:cs typeface="Segoe UI" panose="020B0502040204020203" pitchFamily="34" charset="0"/>
              </a:rPr>
              <a:t>Transformers have revolutionized natural language processing (NLP)  </a:t>
            </a:r>
          </a:p>
          <a:p>
            <a:r>
              <a:rPr lang="en-GB" sz="2800" dirty="0">
                <a:latin typeface="+mn-lt"/>
                <a:ea typeface="Segoe UI" panose="020B0502040204020203" pitchFamily="34" charset="0"/>
                <a:cs typeface="Segoe UI" panose="020B0502040204020203" pitchFamily="34" charset="0"/>
              </a:rPr>
              <a:t>But, CV is not the same as NLP</a:t>
            </a:r>
          </a:p>
          <a:p>
            <a:pPr lvl="1"/>
            <a:r>
              <a:rPr lang="en-GB" sz="2400" dirty="0">
                <a:latin typeface="+mn-lt"/>
                <a:ea typeface="Segoe UI" panose="020B0502040204020203" pitchFamily="34" charset="0"/>
                <a:cs typeface="Segoe UI" panose="020B0502040204020203" pitchFamily="34" charset="0"/>
              </a:rPr>
              <a:t>NLP is a 1-dimensional problem</a:t>
            </a:r>
          </a:p>
          <a:p>
            <a:pPr lvl="1"/>
            <a:r>
              <a:rPr lang="en-GB" sz="2400" dirty="0">
                <a:latin typeface="+mn-lt"/>
                <a:ea typeface="Segoe UI" panose="020B0502040204020203" pitchFamily="34" charset="0"/>
                <a:cs typeface="Segoe UI" panose="020B0502040204020203" pitchFamily="34" charset="0"/>
              </a:rPr>
              <a:t>NLP tokens less dense than pixels in an image     </a:t>
            </a:r>
          </a:p>
          <a:p>
            <a:pPr lvl="1"/>
            <a:r>
              <a:rPr lang="en-GB" sz="2400" dirty="0">
                <a:latin typeface="+mn-lt"/>
                <a:ea typeface="Segoe UI" panose="020B0502040204020203" pitchFamily="34" charset="0"/>
                <a:cs typeface="Segoe UI" panose="020B0502040204020203" pitchFamily="34" charset="0"/>
              </a:rPr>
              <a:t>Global </a:t>
            </a:r>
            <a:r>
              <a:rPr lang="en-GB" sz="2400" b="1" dirty="0">
                <a:latin typeface="+mn-lt"/>
                <a:ea typeface="Segoe UI" panose="020B0502040204020203" pitchFamily="34" charset="0"/>
                <a:cs typeface="Segoe UI" panose="020B0502040204020203" pitchFamily="34" charset="0"/>
              </a:rPr>
              <a:t>attention</a:t>
            </a:r>
            <a:r>
              <a:rPr lang="en-GB" sz="2400" dirty="0">
                <a:latin typeface="+mn-lt"/>
                <a:ea typeface="Segoe UI" panose="020B0502040204020203" pitchFamily="34" charset="0"/>
                <a:cs typeface="Segoe UI" panose="020B0502040204020203" pitchFamily="34" charset="0"/>
              </a:rPr>
              <a:t> range is greater in images      </a:t>
            </a:r>
            <a:endParaRPr lang="en-GB" sz="2000" dirty="0">
              <a:latin typeface="+mn-lt"/>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10966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903845" cy="980901"/>
          </a:xfrm>
        </p:spPr>
        <p:txBody>
          <a:bodyPr>
            <a:normAutofit fontScale="90000"/>
          </a:bodyPr>
          <a:lstStyle/>
          <a:p>
            <a:br>
              <a:rPr lang="en-US" dirty="0">
                <a:latin typeface="Segoe"/>
              </a:rPr>
            </a:br>
            <a:r>
              <a:rPr lang="en-US" dirty="0">
                <a:latin typeface="Segoe"/>
              </a:rPr>
              <a:t>   </a:t>
            </a:r>
            <a:r>
              <a:rPr lang="en-US" dirty="0">
                <a:latin typeface="Segoe UI" panose="020B0502040204020203" pitchFamily="34" charset="0"/>
                <a:cs typeface="Segoe UI" panose="020B0502040204020203" pitchFamily="34" charset="0"/>
              </a:rPr>
              <a:t>Transformers for Computer Vision </a:t>
            </a:r>
            <a:endParaRPr lang="en-US" dirty="0">
              <a:latin typeface="Segoe"/>
            </a:endParaRPr>
          </a:p>
        </p:txBody>
      </p:sp>
      <p:sp>
        <p:nvSpPr>
          <p:cNvPr id="5" name="Content Placeholder 6">
            <a:extLst>
              <a:ext uri="{FF2B5EF4-FFF2-40B4-BE49-F238E27FC236}">
                <a16:creationId xmlns:a16="http://schemas.microsoft.com/office/drawing/2014/main" id="{5C53ECBA-1403-4EB8-A257-656654FE2D31}"/>
              </a:ext>
            </a:extLst>
          </p:cNvPr>
          <p:cNvSpPr txBox="1">
            <a:spLocks/>
          </p:cNvSpPr>
          <p:nvPr/>
        </p:nvSpPr>
        <p:spPr>
          <a:xfrm>
            <a:off x="465150" y="1267581"/>
            <a:ext cx="11525250" cy="529947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800" dirty="0">
                <a:latin typeface="+mn-lt"/>
                <a:ea typeface="Segoe UI" panose="020B0502040204020203" pitchFamily="34" charset="0"/>
                <a:cs typeface="Segoe UI" panose="020B0502040204020203" pitchFamily="34" charset="0"/>
              </a:rPr>
              <a:t>Transformers are seen as an alternative to CNNs   </a:t>
            </a:r>
          </a:p>
          <a:p>
            <a:r>
              <a:rPr lang="en-GB" sz="2800" dirty="0">
                <a:latin typeface="+mn-lt"/>
                <a:ea typeface="Segoe UI" panose="020B0502040204020203" pitchFamily="34" charset="0"/>
                <a:cs typeface="Segoe UI" panose="020B0502040204020203" pitchFamily="34" charset="0"/>
              </a:rPr>
              <a:t>Transformers are seen as a possible alternative to CNNs</a:t>
            </a:r>
          </a:p>
          <a:p>
            <a:r>
              <a:rPr lang="en-GB" sz="2800" dirty="0">
                <a:latin typeface="+mn-lt"/>
                <a:ea typeface="Segoe UI" panose="020B0502040204020203" pitchFamily="34" charset="0"/>
                <a:cs typeface="Segoe UI" panose="020B0502040204020203" pitchFamily="34" charset="0"/>
              </a:rPr>
              <a:t>CNNs have inherent </a:t>
            </a:r>
            <a:r>
              <a:rPr lang="en-GB" sz="2800" b="1" dirty="0">
                <a:latin typeface="+mn-lt"/>
                <a:ea typeface="Segoe UI" panose="020B0502040204020203" pitchFamily="34" charset="0"/>
                <a:cs typeface="Segoe UI" panose="020B0502040204020203" pitchFamily="34" charset="0"/>
              </a:rPr>
              <a:t>inductive biases </a:t>
            </a:r>
          </a:p>
          <a:p>
            <a:pPr lvl="1"/>
            <a:r>
              <a:rPr lang="en-GB" sz="2400" dirty="0">
                <a:latin typeface="+mn-lt"/>
                <a:ea typeface="Segoe UI" panose="020B0502040204020203" pitchFamily="34" charset="0"/>
                <a:cs typeface="Segoe UI" panose="020B0502040204020203" pitchFamily="34" charset="0"/>
              </a:rPr>
              <a:t>Locality   </a:t>
            </a:r>
          </a:p>
          <a:p>
            <a:pPr lvl="1"/>
            <a:r>
              <a:rPr lang="en-GB" sz="2400" dirty="0">
                <a:latin typeface="+mn-lt"/>
                <a:ea typeface="Segoe UI" panose="020B0502040204020203" pitchFamily="34" charset="0"/>
                <a:cs typeface="Segoe UI" panose="020B0502040204020203" pitchFamily="34" charset="0"/>
              </a:rPr>
              <a:t>Translation invariance  </a:t>
            </a:r>
          </a:p>
          <a:p>
            <a:r>
              <a:rPr lang="en-GB" sz="2800" dirty="0">
                <a:latin typeface="+mn-lt"/>
                <a:ea typeface="Segoe UI" panose="020B0502040204020203" pitchFamily="34" charset="0"/>
                <a:cs typeface="Segoe UI" panose="020B0502040204020203" pitchFamily="34" charset="0"/>
              </a:rPr>
              <a:t>Transformers exhibit global attention</a:t>
            </a:r>
          </a:p>
          <a:p>
            <a:r>
              <a:rPr lang="en-GB" sz="2800" dirty="0">
                <a:latin typeface="+mn-lt"/>
                <a:ea typeface="Segoe UI" panose="020B0502040204020203" pitchFamily="34" charset="0"/>
                <a:cs typeface="Segoe UI" panose="020B0502040204020203" pitchFamily="34" charset="0"/>
              </a:rPr>
              <a:t>Transformers have limited inductive biases   </a:t>
            </a:r>
          </a:p>
          <a:p>
            <a:r>
              <a:rPr lang="en-GB" sz="2800" dirty="0">
                <a:latin typeface="+mn-lt"/>
                <a:ea typeface="Segoe UI" panose="020B0502040204020203" pitchFamily="34" charset="0"/>
                <a:cs typeface="Segoe UI" panose="020B0502040204020203" pitchFamily="34" charset="0"/>
              </a:rPr>
              <a:t>Transformers are </a:t>
            </a:r>
            <a:r>
              <a:rPr lang="en-GB" sz="2800" b="1" dirty="0">
                <a:latin typeface="+mn-lt"/>
                <a:ea typeface="Segoe UI" panose="020B0502040204020203" pitchFamily="34" charset="0"/>
                <a:cs typeface="Segoe UI" panose="020B0502040204020203" pitchFamily="34" charset="0"/>
              </a:rPr>
              <a:t>rotationally invariant </a:t>
            </a:r>
          </a:p>
        </p:txBody>
      </p:sp>
    </p:spTree>
    <p:extLst>
      <p:ext uri="{BB962C8B-B14F-4D97-AF65-F5344CB8AC3E}">
        <p14:creationId xmlns:p14="http://schemas.microsoft.com/office/powerpoint/2010/main" val="102340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903845" cy="980901"/>
          </a:xfrm>
        </p:spPr>
        <p:txBody>
          <a:bodyPr>
            <a:normAutofit fontScale="90000"/>
          </a:bodyPr>
          <a:lstStyle/>
          <a:p>
            <a:br>
              <a:rPr lang="en-US" dirty="0">
                <a:latin typeface="Segoe"/>
              </a:rPr>
            </a:br>
            <a:r>
              <a:rPr lang="en-US" dirty="0">
                <a:latin typeface="Segoe"/>
              </a:rPr>
              <a:t>   </a:t>
            </a:r>
            <a:r>
              <a:rPr lang="en-US" dirty="0">
                <a:latin typeface="Segoe UI" panose="020B0502040204020203" pitchFamily="34" charset="0"/>
                <a:cs typeface="Segoe UI" panose="020B0502040204020203" pitchFamily="34" charset="0"/>
              </a:rPr>
              <a:t>Transformers for Computer Vision </a:t>
            </a:r>
            <a:endParaRPr lang="en-US" dirty="0">
              <a:latin typeface="Segoe"/>
            </a:endParaRPr>
          </a:p>
        </p:txBody>
      </p:sp>
      <p:sp>
        <p:nvSpPr>
          <p:cNvPr id="5" name="Content Placeholder 6">
            <a:extLst>
              <a:ext uri="{FF2B5EF4-FFF2-40B4-BE49-F238E27FC236}">
                <a16:creationId xmlns:a16="http://schemas.microsoft.com/office/drawing/2014/main" id="{5C53ECBA-1403-4EB8-A257-656654FE2D31}"/>
              </a:ext>
            </a:extLst>
          </p:cNvPr>
          <p:cNvSpPr txBox="1">
            <a:spLocks/>
          </p:cNvSpPr>
          <p:nvPr/>
        </p:nvSpPr>
        <p:spPr>
          <a:xfrm>
            <a:off x="465150" y="1267581"/>
            <a:ext cx="11525250" cy="529947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800" dirty="0">
                <a:latin typeface="+mn-lt"/>
                <a:ea typeface="Segoe UI" panose="020B0502040204020203" pitchFamily="34" charset="0"/>
                <a:cs typeface="Segoe UI" panose="020B0502040204020203" pitchFamily="34" charset="0"/>
              </a:rPr>
              <a:t>Transformers are seen as an alternative to CNNs   </a:t>
            </a:r>
          </a:p>
          <a:p>
            <a:r>
              <a:rPr lang="en-GB" sz="2800" dirty="0">
                <a:latin typeface="+mn-lt"/>
                <a:ea typeface="Segoe UI" panose="020B0502040204020203" pitchFamily="34" charset="0"/>
                <a:cs typeface="Segoe UI" panose="020B0502040204020203" pitchFamily="34" charset="0"/>
              </a:rPr>
              <a:t>But…………    </a:t>
            </a:r>
          </a:p>
          <a:p>
            <a:r>
              <a:rPr lang="en-GB" sz="2800" dirty="0">
                <a:latin typeface="+mn-lt"/>
                <a:ea typeface="Segoe UI" panose="020B0502040204020203" pitchFamily="34" charset="0"/>
                <a:cs typeface="Segoe UI" panose="020B0502040204020203" pitchFamily="34" charset="0"/>
              </a:rPr>
              <a:t>Transformer architectures have only recently shown superior performance for limited tasks compared to CNNs    </a:t>
            </a:r>
          </a:p>
          <a:p>
            <a:r>
              <a:rPr lang="en-GB" sz="2800" dirty="0">
                <a:latin typeface="+mn-lt"/>
                <a:ea typeface="Segoe UI" panose="020B0502040204020203" pitchFamily="34" charset="0"/>
                <a:cs typeface="Segoe UI" panose="020B0502040204020203" pitchFamily="34" charset="0"/>
              </a:rPr>
              <a:t>Transformers have </a:t>
            </a:r>
            <a:r>
              <a:rPr lang="en-GB" sz="2800" b="1" dirty="0">
                <a:latin typeface="+mn-lt"/>
                <a:ea typeface="Segoe UI" panose="020B0502040204020203" pitchFamily="34" charset="0"/>
                <a:cs typeface="Segoe UI" panose="020B0502040204020203" pitchFamily="34" charset="0"/>
              </a:rPr>
              <a:t>higher computational complexity </a:t>
            </a:r>
            <a:r>
              <a:rPr lang="en-GB" sz="2800" dirty="0">
                <a:latin typeface="+mn-lt"/>
                <a:ea typeface="Segoe UI" panose="020B0502040204020203" pitchFamily="34" charset="0"/>
                <a:cs typeface="Segoe UI" panose="020B0502040204020203" pitchFamily="34" charset="0"/>
              </a:rPr>
              <a:t>when compared to CNNs</a:t>
            </a:r>
          </a:p>
          <a:p>
            <a:r>
              <a:rPr lang="en-GB" sz="2800" dirty="0">
                <a:latin typeface="+mn-lt"/>
                <a:ea typeface="Segoe UI" panose="020B0502040204020203" pitchFamily="34" charset="0"/>
                <a:cs typeface="Segoe UI" panose="020B0502040204020203" pitchFamily="34" charset="0"/>
              </a:rPr>
              <a:t>Training transformer models requires massive amounts of data compared to CNNs       </a:t>
            </a:r>
          </a:p>
        </p:txBody>
      </p:sp>
    </p:spTree>
    <p:extLst>
      <p:ext uri="{BB962C8B-B14F-4D97-AF65-F5344CB8AC3E}">
        <p14:creationId xmlns:p14="http://schemas.microsoft.com/office/powerpoint/2010/main" val="100879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699F0-7FDD-0A5D-7119-D1DCBEABAA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DE9911-976D-70F6-FA35-99257A559D18}"/>
              </a:ext>
            </a:extLst>
          </p:cNvPr>
          <p:cNvSpPr>
            <a:spLocks noGrp="1"/>
          </p:cNvSpPr>
          <p:nvPr>
            <p:ph type="title"/>
          </p:nvPr>
        </p:nvSpPr>
        <p:spPr>
          <a:xfrm>
            <a:off x="487345" y="1"/>
            <a:ext cx="5134708" cy="980901"/>
          </a:xfrm>
        </p:spPr>
        <p:txBody>
          <a:bodyPr>
            <a:normAutofit fontScale="90000"/>
          </a:bodyPr>
          <a:lstStyle/>
          <a:p>
            <a:br>
              <a:rPr lang="en-US" dirty="0">
                <a:latin typeface="Segoe"/>
              </a:rPr>
            </a:br>
            <a:r>
              <a:rPr lang="en-US" dirty="0">
                <a:latin typeface="Segoe"/>
              </a:rPr>
              <a:t>   </a:t>
            </a:r>
            <a:r>
              <a:rPr lang="en-US" dirty="0">
                <a:latin typeface="Segoe UI" panose="020B0502040204020203" pitchFamily="34" charset="0"/>
                <a:cs typeface="Segoe UI" panose="020B0502040204020203" pitchFamily="34" charset="0"/>
              </a:rPr>
              <a:t>Transformers for Computer Vision </a:t>
            </a:r>
            <a:endParaRPr lang="en-US" dirty="0">
              <a:latin typeface="Segoe"/>
            </a:endParaRPr>
          </a:p>
        </p:txBody>
      </p:sp>
      <p:sp>
        <p:nvSpPr>
          <p:cNvPr id="5" name="Content Placeholder 6">
            <a:extLst>
              <a:ext uri="{FF2B5EF4-FFF2-40B4-BE49-F238E27FC236}">
                <a16:creationId xmlns:a16="http://schemas.microsoft.com/office/drawing/2014/main" id="{483F6F59-D90B-CA01-54FF-7ABA6B878F86}"/>
              </a:ext>
            </a:extLst>
          </p:cNvPr>
          <p:cNvSpPr txBox="1">
            <a:spLocks/>
          </p:cNvSpPr>
          <p:nvPr/>
        </p:nvSpPr>
        <p:spPr>
          <a:xfrm>
            <a:off x="404860" y="1970966"/>
            <a:ext cx="5308646" cy="464587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800" dirty="0">
                <a:latin typeface="+mn-lt"/>
                <a:ea typeface="Segoe UI" panose="020B0502040204020203" pitchFamily="34" charset="0"/>
                <a:cs typeface="Segoe UI" panose="020B0502040204020203" pitchFamily="34" charset="0"/>
              </a:rPr>
              <a:t>Transformers are seen as an alternative to CNNs   </a:t>
            </a:r>
          </a:p>
          <a:p>
            <a:r>
              <a:rPr lang="en-GB" sz="2800" dirty="0">
                <a:latin typeface="+mn-lt"/>
                <a:ea typeface="Segoe UI" panose="020B0502040204020203" pitchFamily="34" charset="0"/>
                <a:cs typeface="Segoe UI" panose="020B0502040204020203" pitchFamily="34" charset="0"/>
              </a:rPr>
              <a:t>But…………    </a:t>
            </a:r>
          </a:p>
          <a:p>
            <a:r>
              <a:rPr lang="en-GB" sz="2800" dirty="0">
                <a:latin typeface="+mn-lt"/>
                <a:ea typeface="Segoe UI" panose="020B0502040204020203" pitchFamily="34" charset="0"/>
                <a:cs typeface="Segoe UI" panose="020B0502040204020203" pitchFamily="34" charset="0"/>
              </a:rPr>
              <a:t>Generally, CNNs using advanced, efficient, architectures can provide better performance   </a:t>
            </a:r>
          </a:p>
          <a:p>
            <a:r>
              <a:rPr lang="en-GB" sz="2800" dirty="0">
                <a:latin typeface="+mn-lt"/>
                <a:ea typeface="Segoe UI" panose="020B0502040204020203" pitchFamily="34" charset="0"/>
                <a:cs typeface="Segoe UI" panose="020B0502040204020203" pitchFamily="34" charset="0"/>
              </a:rPr>
              <a:t>CNNs have lower latency in real-time solutions        </a:t>
            </a:r>
          </a:p>
        </p:txBody>
      </p:sp>
      <p:pic>
        <p:nvPicPr>
          <p:cNvPr id="4" name="Picture 3">
            <a:extLst>
              <a:ext uri="{FF2B5EF4-FFF2-40B4-BE49-F238E27FC236}">
                <a16:creationId xmlns:a16="http://schemas.microsoft.com/office/drawing/2014/main" id="{FB9E3F23-FFBB-E9EE-1AB1-D27C8EE51693}"/>
              </a:ext>
            </a:extLst>
          </p:cNvPr>
          <p:cNvPicPr>
            <a:picLocks noChangeAspect="1"/>
          </p:cNvPicPr>
          <p:nvPr/>
        </p:nvPicPr>
        <p:blipFill>
          <a:blip r:embed="rId3"/>
          <a:stretch>
            <a:fillRect/>
          </a:stretch>
        </p:blipFill>
        <p:spPr>
          <a:xfrm>
            <a:off x="5852025" y="0"/>
            <a:ext cx="6275296" cy="6467318"/>
          </a:xfrm>
          <a:prstGeom prst="rect">
            <a:avLst/>
          </a:prstGeom>
        </p:spPr>
      </p:pic>
      <p:sp>
        <p:nvSpPr>
          <p:cNvPr id="6" name="TextBox 5">
            <a:extLst>
              <a:ext uri="{FF2B5EF4-FFF2-40B4-BE49-F238E27FC236}">
                <a16:creationId xmlns:a16="http://schemas.microsoft.com/office/drawing/2014/main" id="{94101C85-D7B1-FF76-EF94-000FABE1B359}"/>
              </a:ext>
            </a:extLst>
          </p:cNvPr>
          <p:cNvSpPr txBox="1"/>
          <p:nvPr/>
        </p:nvSpPr>
        <p:spPr>
          <a:xfrm>
            <a:off x="7786216" y="6464751"/>
            <a:ext cx="2262135" cy="369332"/>
          </a:xfrm>
          <a:prstGeom prst="rect">
            <a:avLst/>
          </a:prstGeom>
          <a:noFill/>
        </p:spPr>
        <p:txBody>
          <a:bodyPr wrap="square">
            <a:spAutoFit/>
          </a:bodyPr>
          <a:lstStyle/>
          <a:p>
            <a:r>
              <a:rPr lang="en-GB" sz="1800" dirty="0">
                <a:latin typeface="+mn-lt"/>
                <a:ea typeface="Segoe UI" panose="020B0502040204020203" pitchFamily="34" charset="0"/>
                <a:cs typeface="Segoe UI" panose="020B0502040204020203" pitchFamily="34" charset="0"/>
                <a:hlinkClick r:id="rId4"/>
              </a:rPr>
              <a:t>From Liu, et. al, 2022</a:t>
            </a:r>
            <a:endParaRPr lang="en-US" dirty="0"/>
          </a:p>
        </p:txBody>
      </p:sp>
    </p:spTree>
    <p:extLst>
      <p:ext uri="{BB962C8B-B14F-4D97-AF65-F5344CB8AC3E}">
        <p14:creationId xmlns:p14="http://schemas.microsoft.com/office/powerpoint/2010/main" val="867628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903845" cy="980901"/>
          </a:xfrm>
        </p:spPr>
        <p:txBody>
          <a:bodyPr>
            <a:normAutofit fontScale="90000"/>
          </a:bodyPr>
          <a:lstStyle/>
          <a:p>
            <a:br>
              <a:rPr lang="en-US" dirty="0">
                <a:latin typeface="Segoe"/>
              </a:rPr>
            </a:br>
            <a:r>
              <a:rPr lang="en-US" dirty="0">
                <a:latin typeface="Segoe"/>
              </a:rPr>
              <a:t>   </a:t>
            </a:r>
            <a:r>
              <a:rPr lang="en-US" dirty="0">
                <a:latin typeface="Segoe UI" panose="020B0502040204020203" pitchFamily="34" charset="0"/>
                <a:cs typeface="Segoe UI" panose="020B0502040204020203" pitchFamily="34" charset="0"/>
              </a:rPr>
              <a:t>Transformers for Computer Vision </a:t>
            </a:r>
            <a:endParaRPr lang="en-US" dirty="0">
              <a:latin typeface="Segoe"/>
            </a:endParaRPr>
          </a:p>
        </p:txBody>
      </p:sp>
      <p:sp>
        <p:nvSpPr>
          <p:cNvPr id="5" name="Content Placeholder 6">
            <a:extLst>
              <a:ext uri="{FF2B5EF4-FFF2-40B4-BE49-F238E27FC236}">
                <a16:creationId xmlns:a16="http://schemas.microsoft.com/office/drawing/2014/main" id="{5C53ECBA-1403-4EB8-A257-656654FE2D31}"/>
              </a:ext>
            </a:extLst>
          </p:cNvPr>
          <p:cNvSpPr txBox="1">
            <a:spLocks/>
          </p:cNvSpPr>
          <p:nvPr/>
        </p:nvSpPr>
        <p:spPr>
          <a:xfrm>
            <a:off x="465150" y="1267581"/>
            <a:ext cx="11525250" cy="529947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800" dirty="0">
                <a:latin typeface="+mn-lt"/>
                <a:ea typeface="Segoe UI" panose="020B0502040204020203" pitchFamily="34" charset="0"/>
                <a:cs typeface="Segoe UI" panose="020B0502040204020203" pitchFamily="34" charset="0"/>
              </a:rPr>
              <a:t>Key components of transformer architecture </a:t>
            </a:r>
          </a:p>
          <a:p>
            <a:r>
              <a:rPr lang="en-GB" sz="2800" dirty="0">
                <a:latin typeface="+mn-lt"/>
                <a:ea typeface="Segoe UI" panose="020B0502040204020203" pitchFamily="34" charset="0"/>
                <a:cs typeface="Segoe UI" panose="020B0502040204020203" pitchFamily="34" charset="0"/>
              </a:rPr>
              <a:t>Multi-head attention   </a:t>
            </a:r>
          </a:p>
          <a:p>
            <a:r>
              <a:rPr lang="en-GB" sz="2800" dirty="0">
                <a:latin typeface="+mn-lt"/>
                <a:ea typeface="Segoe UI" panose="020B0502040204020203" pitchFamily="34" charset="0"/>
                <a:cs typeface="Segoe UI" panose="020B0502040204020203" pitchFamily="34" charset="0"/>
              </a:rPr>
              <a:t>Recurrent architecture    </a:t>
            </a:r>
          </a:p>
          <a:p>
            <a:r>
              <a:rPr lang="en-GB" sz="2800" dirty="0">
                <a:latin typeface="+mn-lt"/>
                <a:ea typeface="Segoe UI" panose="020B0502040204020203" pitchFamily="34" charset="0"/>
                <a:cs typeface="Segoe UI" panose="020B0502040204020203" pitchFamily="34" charset="0"/>
              </a:rPr>
              <a:t>Training on massive datasets</a:t>
            </a:r>
          </a:p>
          <a:p>
            <a:pPr lvl="1"/>
            <a:r>
              <a:rPr lang="en-GB" sz="2400" dirty="0">
                <a:latin typeface="+mn-lt"/>
                <a:ea typeface="Segoe UI" panose="020B0502040204020203" pitchFamily="34" charset="0"/>
                <a:cs typeface="Segoe UI" panose="020B0502040204020203" pitchFamily="34" charset="0"/>
              </a:rPr>
              <a:t>Self-supervised training  </a:t>
            </a:r>
          </a:p>
          <a:p>
            <a:r>
              <a:rPr lang="en-GB" sz="2800" dirty="0">
                <a:latin typeface="+mn-lt"/>
                <a:ea typeface="Segoe UI" panose="020B0502040204020203" pitchFamily="34" charset="0"/>
                <a:cs typeface="Segoe UI" panose="020B0502040204020203" pitchFamily="34" charset="0"/>
              </a:rPr>
              <a:t>Prue transformer architectures use </a:t>
            </a:r>
            <a:r>
              <a:rPr lang="en-GB" sz="2800" b="1" dirty="0">
                <a:latin typeface="+mn-lt"/>
                <a:ea typeface="Segoe UI" panose="020B0502040204020203" pitchFamily="34" charset="0"/>
                <a:cs typeface="Segoe UI" panose="020B0502040204020203" pitchFamily="34" charset="0"/>
              </a:rPr>
              <a:t>no convolutional layers</a:t>
            </a:r>
          </a:p>
          <a:p>
            <a:r>
              <a:rPr lang="en-GB" sz="2800" b="1" dirty="0">
                <a:latin typeface="+mn-lt"/>
                <a:ea typeface="Segoe UI" panose="020B0502040204020203" pitchFamily="34" charset="0"/>
                <a:cs typeface="Segoe UI" panose="020B0502040204020203" pitchFamily="34" charset="0"/>
              </a:rPr>
              <a:t>Hybrid architectures</a:t>
            </a:r>
            <a:r>
              <a:rPr lang="en-GB" sz="2800" dirty="0">
                <a:latin typeface="+mn-lt"/>
                <a:ea typeface="Segoe UI" panose="020B0502040204020203" pitchFamily="34" charset="0"/>
                <a:cs typeface="Segoe UI" panose="020B0502040204020203" pitchFamily="34" charset="0"/>
              </a:rPr>
              <a:t> combine convolutional and transformer layers    </a:t>
            </a:r>
            <a:endParaRPr lang="en-GB" sz="2400" dirty="0">
              <a:latin typeface="+mn-lt"/>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9390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7" y="328838"/>
            <a:ext cx="11903845" cy="683617"/>
          </a:xfrm>
        </p:spPr>
        <p:txBody>
          <a:bodyPr>
            <a:normAutofit/>
          </a:bodyPr>
          <a:lstStyle/>
          <a:p>
            <a:r>
              <a:rPr lang="en-US" sz="4000" dirty="0">
                <a:latin typeface="Segoe"/>
              </a:rPr>
              <a:t>Convolutional Neural Networks</a:t>
            </a:r>
          </a:p>
        </p:txBody>
      </p:sp>
      <p:sp>
        <p:nvSpPr>
          <p:cNvPr id="330" name="TextBox 329">
            <a:extLst>
              <a:ext uri="{FF2B5EF4-FFF2-40B4-BE49-F238E27FC236}">
                <a16:creationId xmlns:a16="http://schemas.microsoft.com/office/drawing/2014/main" id="{9DD1AA0F-B836-4A43-8754-72C9C4613480}"/>
              </a:ext>
            </a:extLst>
          </p:cNvPr>
          <p:cNvSpPr txBox="1"/>
          <p:nvPr/>
        </p:nvSpPr>
        <p:spPr>
          <a:xfrm>
            <a:off x="409876" y="1205070"/>
            <a:ext cx="10867723" cy="646331"/>
          </a:xfrm>
          <a:prstGeom prst="rect">
            <a:avLst/>
          </a:prstGeom>
          <a:noFill/>
        </p:spPr>
        <p:txBody>
          <a:bodyPr wrap="square" rtlCol="0">
            <a:spAutoFit/>
          </a:bodyPr>
          <a:lstStyle/>
          <a:p>
            <a:r>
              <a:rPr lang="en-US" sz="3600" dirty="0"/>
              <a:t>Transformer creates feature map in inference pipeline</a:t>
            </a:r>
          </a:p>
        </p:txBody>
      </p:sp>
      <p:cxnSp>
        <p:nvCxnSpPr>
          <p:cNvPr id="155" name="Straight Connector 154">
            <a:extLst>
              <a:ext uri="{FF2B5EF4-FFF2-40B4-BE49-F238E27FC236}">
                <a16:creationId xmlns:a16="http://schemas.microsoft.com/office/drawing/2014/main" id="{D39B5BCD-556B-437F-A711-ABCE69377209}"/>
              </a:ext>
            </a:extLst>
          </p:cNvPr>
          <p:cNvCxnSpPr>
            <a:cxnSpLocks/>
          </p:cNvCxnSpPr>
          <p:nvPr/>
        </p:nvCxnSpPr>
        <p:spPr>
          <a:xfrm>
            <a:off x="5599967" y="336981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CAAC66B-3184-45CF-8DB4-FFD8E3AEC803}"/>
              </a:ext>
            </a:extLst>
          </p:cNvPr>
          <p:cNvCxnSpPr>
            <a:cxnSpLocks/>
          </p:cNvCxnSpPr>
          <p:nvPr/>
        </p:nvCxnSpPr>
        <p:spPr>
          <a:xfrm>
            <a:off x="5599967" y="353174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B3BCCC1-9A62-423F-B9B6-1EBDE787D5F0}"/>
              </a:ext>
            </a:extLst>
          </p:cNvPr>
          <p:cNvCxnSpPr>
            <a:cxnSpLocks/>
          </p:cNvCxnSpPr>
          <p:nvPr/>
        </p:nvCxnSpPr>
        <p:spPr>
          <a:xfrm>
            <a:off x="5123717" y="258400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F0F2F13-2929-4102-ABD3-1BEC4C1242D3}"/>
              </a:ext>
            </a:extLst>
          </p:cNvPr>
          <p:cNvCxnSpPr>
            <a:cxnSpLocks/>
          </p:cNvCxnSpPr>
          <p:nvPr/>
        </p:nvCxnSpPr>
        <p:spPr>
          <a:xfrm>
            <a:off x="7290457" y="259952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BF7D485F-8843-4208-B958-4D0A8CAA8ABD}"/>
              </a:ext>
            </a:extLst>
          </p:cNvPr>
          <p:cNvCxnSpPr>
            <a:cxnSpLocks/>
          </p:cNvCxnSpPr>
          <p:nvPr/>
        </p:nvCxnSpPr>
        <p:spPr>
          <a:xfrm>
            <a:off x="5080854" y="293166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26CE6BE2-F6D7-47F9-8F8A-34EFFB336A9D}"/>
              </a:ext>
            </a:extLst>
          </p:cNvPr>
          <p:cNvCxnSpPr>
            <a:cxnSpLocks/>
          </p:cNvCxnSpPr>
          <p:nvPr/>
        </p:nvCxnSpPr>
        <p:spPr>
          <a:xfrm>
            <a:off x="5080853" y="309359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5D09382D-F1EC-45FE-8A03-7887C42295CB}"/>
              </a:ext>
            </a:extLst>
          </p:cNvPr>
          <p:cNvCxnSpPr>
            <a:cxnSpLocks/>
          </p:cNvCxnSpPr>
          <p:nvPr/>
        </p:nvCxnSpPr>
        <p:spPr>
          <a:xfrm>
            <a:off x="7781557" y="337941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77AB4D39-B808-4A9D-BBD7-ECB57BF4475F}"/>
              </a:ext>
            </a:extLst>
          </p:cNvPr>
          <p:cNvCxnSpPr>
            <a:cxnSpLocks/>
          </p:cNvCxnSpPr>
          <p:nvPr/>
        </p:nvCxnSpPr>
        <p:spPr>
          <a:xfrm>
            <a:off x="5599966" y="336981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83E33AC6-83FE-4B5F-A297-9D983E49D3AE}"/>
              </a:ext>
            </a:extLst>
          </p:cNvPr>
          <p:cNvCxnSpPr>
            <a:cxnSpLocks/>
          </p:cNvCxnSpPr>
          <p:nvPr/>
        </p:nvCxnSpPr>
        <p:spPr>
          <a:xfrm>
            <a:off x="5080852" y="294595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878BDD6-8E3A-4B42-B930-99361AE2D574}"/>
              </a:ext>
            </a:extLst>
          </p:cNvPr>
          <p:cNvCxnSpPr>
            <a:cxnSpLocks/>
          </p:cNvCxnSpPr>
          <p:nvPr/>
        </p:nvCxnSpPr>
        <p:spPr>
          <a:xfrm>
            <a:off x="5599966" y="319360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3B000322-8CF2-4178-A3A0-0B252CC5525C}"/>
              </a:ext>
            </a:extLst>
          </p:cNvPr>
          <p:cNvCxnSpPr>
            <a:cxnSpLocks/>
          </p:cNvCxnSpPr>
          <p:nvPr/>
        </p:nvCxnSpPr>
        <p:spPr>
          <a:xfrm>
            <a:off x="5599966" y="335552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981DB86-947C-4E43-8778-E2B9D6A811A8}"/>
              </a:ext>
            </a:extLst>
          </p:cNvPr>
          <p:cNvCxnSpPr>
            <a:cxnSpLocks/>
          </p:cNvCxnSpPr>
          <p:nvPr/>
        </p:nvCxnSpPr>
        <p:spPr>
          <a:xfrm>
            <a:off x="5080853" y="275545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AD2BF415-5ABD-4207-BE96-CC13CB63C5AE}"/>
              </a:ext>
            </a:extLst>
          </p:cNvPr>
          <p:cNvCxnSpPr>
            <a:cxnSpLocks/>
          </p:cNvCxnSpPr>
          <p:nvPr/>
        </p:nvCxnSpPr>
        <p:spPr>
          <a:xfrm>
            <a:off x="5080852" y="291737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6BA4736-D222-4B97-B5A3-79109AF793DC}"/>
              </a:ext>
            </a:extLst>
          </p:cNvPr>
          <p:cNvCxnSpPr>
            <a:cxnSpLocks/>
          </p:cNvCxnSpPr>
          <p:nvPr/>
        </p:nvCxnSpPr>
        <p:spPr>
          <a:xfrm>
            <a:off x="7783592" y="321503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CD644C4C-B423-4C0C-A6C0-55D94F769D1C}"/>
              </a:ext>
            </a:extLst>
          </p:cNvPr>
          <p:cNvCxnSpPr>
            <a:cxnSpLocks/>
          </p:cNvCxnSpPr>
          <p:nvPr/>
        </p:nvCxnSpPr>
        <p:spPr>
          <a:xfrm>
            <a:off x="5599965" y="319360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7B2EFE1-9F0A-4C08-B8A4-EE5E20F97E5B}"/>
              </a:ext>
            </a:extLst>
          </p:cNvPr>
          <p:cNvCxnSpPr>
            <a:cxnSpLocks/>
          </p:cNvCxnSpPr>
          <p:nvPr/>
        </p:nvCxnSpPr>
        <p:spPr>
          <a:xfrm>
            <a:off x="5080851" y="276974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404ABFC8-F296-49E7-8E91-0F3462553CAB}"/>
              </a:ext>
            </a:extLst>
          </p:cNvPr>
          <p:cNvCxnSpPr>
            <a:cxnSpLocks/>
          </p:cNvCxnSpPr>
          <p:nvPr/>
        </p:nvCxnSpPr>
        <p:spPr>
          <a:xfrm>
            <a:off x="5599965" y="301738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15B34466-6D4A-47B9-BE7E-C924567E815C}"/>
              </a:ext>
            </a:extLst>
          </p:cNvPr>
          <p:cNvCxnSpPr>
            <a:cxnSpLocks/>
          </p:cNvCxnSpPr>
          <p:nvPr/>
        </p:nvCxnSpPr>
        <p:spPr>
          <a:xfrm>
            <a:off x="5599965" y="317931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757393BD-9A9F-4959-A1F7-98C2146762D0}"/>
              </a:ext>
            </a:extLst>
          </p:cNvPr>
          <p:cNvCxnSpPr>
            <a:cxnSpLocks/>
          </p:cNvCxnSpPr>
          <p:nvPr/>
        </p:nvCxnSpPr>
        <p:spPr>
          <a:xfrm>
            <a:off x="5080852" y="257923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169CF578-1783-4858-A846-E747EBC33A65}"/>
              </a:ext>
            </a:extLst>
          </p:cNvPr>
          <p:cNvCxnSpPr>
            <a:cxnSpLocks/>
          </p:cNvCxnSpPr>
          <p:nvPr/>
        </p:nvCxnSpPr>
        <p:spPr>
          <a:xfrm>
            <a:off x="5080851" y="274116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AB933903-C5C7-41E6-A914-ECB8A403738E}"/>
              </a:ext>
            </a:extLst>
          </p:cNvPr>
          <p:cNvCxnSpPr>
            <a:cxnSpLocks/>
          </p:cNvCxnSpPr>
          <p:nvPr/>
        </p:nvCxnSpPr>
        <p:spPr>
          <a:xfrm>
            <a:off x="7781557" y="303882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076804B-322D-4635-A912-F4F63F9BD8A8}"/>
              </a:ext>
            </a:extLst>
          </p:cNvPr>
          <p:cNvCxnSpPr>
            <a:cxnSpLocks/>
          </p:cNvCxnSpPr>
          <p:nvPr/>
        </p:nvCxnSpPr>
        <p:spPr>
          <a:xfrm>
            <a:off x="5599964" y="301738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D70FD62-47D2-4949-88B9-5D7549615DEC}"/>
              </a:ext>
            </a:extLst>
          </p:cNvPr>
          <p:cNvCxnSpPr>
            <a:cxnSpLocks/>
          </p:cNvCxnSpPr>
          <p:nvPr/>
        </p:nvCxnSpPr>
        <p:spPr>
          <a:xfrm>
            <a:off x="5080850" y="259352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29EEC81F-757E-4DB3-BF8A-53D1A81D83DB}"/>
              </a:ext>
            </a:extLst>
          </p:cNvPr>
          <p:cNvCxnSpPr>
            <a:cxnSpLocks/>
          </p:cNvCxnSpPr>
          <p:nvPr/>
        </p:nvCxnSpPr>
        <p:spPr>
          <a:xfrm>
            <a:off x="5599964" y="387463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EE66FC7-AED8-45A5-82D1-68D1EDF7BAFE}"/>
              </a:ext>
            </a:extLst>
          </p:cNvPr>
          <p:cNvCxnSpPr>
            <a:cxnSpLocks/>
          </p:cNvCxnSpPr>
          <p:nvPr/>
        </p:nvCxnSpPr>
        <p:spPr>
          <a:xfrm>
            <a:off x="5599964" y="403656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DA7E4984-E8B9-47A8-AE4A-D35B2066E668}"/>
              </a:ext>
            </a:extLst>
          </p:cNvPr>
          <p:cNvCxnSpPr>
            <a:cxnSpLocks/>
          </p:cNvCxnSpPr>
          <p:nvPr/>
        </p:nvCxnSpPr>
        <p:spPr>
          <a:xfrm>
            <a:off x="5080851" y="343648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979D1806-6E95-4BFC-B731-86D0B5A6955B}"/>
              </a:ext>
            </a:extLst>
          </p:cNvPr>
          <p:cNvCxnSpPr>
            <a:cxnSpLocks/>
          </p:cNvCxnSpPr>
          <p:nvPr/>
        </p:nvCxnSpPr>
        <p:spPr>
          <a:xfrm>
            <a:off x="5080850" y="359841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290F8633-A6CE-4A05-9702-2231A897EA1B}"/>
              </a:ext>
            </a:extLst>
          </p:cNvPr>
          <p:cNvCxnSpPr>
            <a:cxnSpLocks/>
          </p:cNvCxnSpPr>
          <p:nvPr/>
        </p:nvCxnSpPr>
        <p:spPr>
          <a:xfrm>
            <a:off x="7788134" y="388015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3BB3987A-E290-4364-AC4A-CCAAF12FDD03}"/>
              </a:ext>
            </a:extLst>
          </p:cNvPr>
          <p:cNvCxnSpPr>
            <a:cxnSpLocks/>
          </p:cNvCxnSpPr>
          <p:nvPr/>
        </p:nvCxnSpPr>
        <p:spPr>
          <a:xfrm>
            <a:off x="5599963" y="387463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FD629A2D-650C-4C5E-BC0A-9CA0FE8DC65C}"/>
              </a:ext>
            </a:extLst>
          </p:cNvPr>
          <p:cNvCxnSpPr>
            <a:cxnSpLocks/>
          </p:cNvCxnSpPr>
          <p:nvPr/>
        </p:nvCxnSpPr>
        <p:spPr>
          <a:xfrm>
            <a:off x="5080849" y="345077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77170C8-7D59-40BF-BB27-36242F4132C0}"/>
              </a:ext>
            </a:extLst>
          </p:cNvPr>
          <p:cNvCxnSpPr>
            <a:cxnSpLocks/>
          </p:cNvCxnSpPr>
          <p:nvPr/>
        </p:nvCxnSpPr>
        <p:spPr>
          <a:xfrm>
            <a:off x="5599963" y="369842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C963AD-8EA9-4393-8567-CC38A707BDB5}"/>
              </a:ext>
            </a:extLst>
          </p:cNvPr>
          <p:cNvCxnSpPr>
            <a:cxnSpLocks/>
          </p:cNvCxnSpPr>
          <p:nvPr/>
        </p:nvCxnSpPr>
        <p:spPr>
          <a:xfrm>
            <a:off x="5599963" y="386035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6DE11F5F-B3BA-472A-BA02-AC77483760AA}"/>
              </a:ext>
            </a:extLst>
          </p:cNvPr>
          <p:cNvCxnSpPr>
            <a:cxnSpLocks/>
          </p:cNvCxnSpPr>
          <p:nvPr/>
        </p:nvCxnSpPr>
        <p:spPr>
          <a:xfrm>
            <a:off x="5080850" y="326027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717AA6B0-E635-4906-A4C6-327E304C50A7}"/>
              </a:ext>
            </a:extLst>
          </p:cNvPr>
          <p:cNvCxnSpPr>
            <a:cxnSpLocks/>
          </p:cNvCxnSpPr>
          <p:nvPr/>
        </p:nvCxnSpPr>
        <p:spPr>
          <a:xfrm>
            <a:off x="5080849" y="342220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2769227-67A4-4AFB-87C0-575E1442043B}"/>
              </a:ext>
            </a:extLst>
          </p:cNvPr>
          <p:cNvCxnSpPr>
            <a:cxnSpLocks/>
          </p:cNvCxnSpPr>
          <p:nvPr/>
        </p:nvCxnSpPr>
        <p:spPr>
          <a:xfrm>
            <a:off x="7785494" y="37055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A789D263-8015-4EB1-A9EA-BD6620EAFE5F}"/>
              </a:ext>
            </a:extLst>
          </p:cNvPr>
          <p:cNvCxnSpPr>
            <a:cxnSpLocks/>
          </p:cNvCxnSpPr>
          <p:nvPr/>
        </p:nvCxnSpPr>
        <p:spPr>
          <a:xfrm>
            <a:off x="5599962" y="369842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C10882D4-DD75-48FC-9292-172A8E31F0C1}"/>
              </a:ext>
            </a:extLst>
          </p:cNvPr>
          <p:cNvCxnSpPr>
            <a:cxnSpLocks/>
          </p:cNvCxnSpPr>
          <p:nvPr/>
        </p:nvCxnSpPr>
        <p:spPr>
          <a:xfrm>
            <a:off x="5080848" y="327456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C6692997-CE66-44FD-9D3D-3F516487B147}"/>
              </a:ext>
            </a:extLst>
          </p:cNvPr>
          <p:cNvCxnSpPr>
            <a:cxnSpLocks/>
          </p:cNvCxnSpPr>
          <p:nvPr/>
        </p:nvCxnSpPr>
        <p:spPr>
          <a:xfrm>
            <a:off x="5599962" y="352221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923D6AE7-F40E-4959-89F6-3B7BD2C73595}"/>
              </a:ext>
            </a:extLst>
          </p:cNvPr>
          <p:cNvCxnSpPr>
            <a:cxnSpLocks/>
          </p:cNvCxnSpPr>
          <p:nvPr/>
        </p:nvCxnSpPr>
        <p:spPr>
          <a:xfrm>
            <a:off x="5599962" y="368413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3A69A309-BE4D-451F-88F2-C704D4E349F3}"/>
              </a:ext>
            </a:extLst>
          </p:cNvPr>
          <p:cNvCxnSpPr>
            <a:cxnSpLocks/>
          </p:cNvCxnSpPr>
          <p:nvPr/>
        </p:nvCxnSpPr>
        <p:spPr>
          <a:xfrm>
            <a:off x="5080849" y="308406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4FE29999-754A-428F-9B9D-37AEB4C0C87E}"/>
              </a:ext>
            </a:extLst>
          </p:cNvPr>
          <p:cNvCxnSpPr>
            <a:cxnSpLocks/>
          </p:cNvCxnSpPr>
          <p:nvPr/>
        </p:nvCxnSpPr>
        <p:spPr>
          <a:xfrm>
            <a:off x="5080848" y="324598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7B444A8E-AC7E-42EC-895B-0D44092DE2DA}"/>
              </a:ext>
            </a:extLst>
          </p:cNvPr>
          <p:cNvCxnSpPr>
            <a:cxnSpLocks/>
          </p:cNvCxnSpPr>
          <p:nvPr/>
        </p:nvCxnSpPr>
        <p:spPr>
          <a:xfrm>
            <a:off x="7781557" y="355393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B7085D4A-6595-4F32-932A-4FCF6555C9EB}"/>
              </a:ext>
            </a:extLst>
          </p:cNvPr>
          <p:cNvCxnSpPr>
            <a:cxnSpLocks/>
          </p:cNvCxnSpPr>
          <p:nvPr/>
        </p:nvCxnSpPr>
        <p:spPr>
          <a:xfrm>
            <a:off x="5599961" y="352221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97DBB43B-5F71-4C7B-8F0B-A196A8DF30F0}"/>
              </a:ext>
            </a:extLst>
          </p:cNvPr>
          <p:cNvCxnSpPr>
            <a:cxnSpLocks/>
          </p:cNvCxnSpPr>
          <p:nvPr/>
        </p:nvCxnSpPr>
        <p:spPr>
          <a:xfrm>
            <a:off x="5080847" y="309835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967ADAB2-215A-46BC-A841-F5BC9F144743}"/>
              </a:ext>
            </a:extLst>
          </p:cNvPr>
          <p:cNvCxnSpPr>
            <a:cxnSpLocks/>
          </p:cNvCxnSpPr>
          <p:nvPr/>
        </p:nvCxnSpPr>
        <p:spPr>
          <a:xfrm>
            <a:off x="5599961" y="437946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0F24C7B-1EEC-4248-8576-9EDD2ADE5C92}"/>
              </a:ext>
            </a:extLst>
          </p:cNvPr>
          <p:cNvCxnSpPr>
            <a:cxnSpLocks/>
          </p:cNvCxnSpPr>
          <p:nvPr/>
        </p:nvCxnSpPr>
        <p:spPr>
          <a:xfrm>
            <a:off x="5599961" y="454138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5DFDF6B6-8556-4294-B4CE-FACB7689FC9B}"/>
              </a:ext>
            </a:extLst>
          </p:cNvPr>
          <p:cNvCxnSpPr>
            <a:cxnSpLocks/>
          </p:cNvCxnSpPr>
          <p:nvPr/>
        </p:nvCxnSpPr>
        <p:spPr>
          <a:xfrm>
            <a:off x="5080848" y="394131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67DEF7F0-0E6C-4A04-A989-81E384701E7A}"/>
              </a:ext>
            </a:extLst>
          </p:cNvPr>
          <p:cNvCxnSpPr>
            <a:cxnSpLocks/>
          </p:cNvCxnSpPr>
          <p:nvPr/>
        </p:nvCxnSpPr>
        <p:spPr>
          <a:xfrm>
            <a:off x="5080847" y="410323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27EBA820-34EF-459F-92B2-2742168F14BB}"/>
              </a:ext>
            </a:extLst>
          </p:cNvPr>
          <p:cNvCxnSpPr>
            <a:cxnSpLocks/>
          </p:cNvCxnSpPr>
          <p:nvPr/>
        </p:nvCxnSpPr>
        <p:spPr>
          <a:xfrm>
            <a:off x="7788131" y="438497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0C6EC996-2D09-48FE-9070-322953BC1B01}"/>
              </a:ext>
            </a:extLst>
          </p:cNvPr>
          <p:cNvCxnSpPr>
            <a:cxnSpLocks/>
          </p:cNvCxnSpPr>
          <p:nvPr/>
        </p:nvCxnSpPr>
        <p:spPr>
          <a:xfrm>
            <a:off x="5599960" y="437946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254EE7E9-0525-4221-941A-4CFBAFE38FE7}"/>
              </a:ext>
            </a:extLst>
          </p:cNvPr>
          <p:cNvCxnSpPr>
            <a:cxnSpLocks/>
          </p:cNvCxnSpPr>
          <p:nvPr/>
        </p:nvCxnSpPr>
        <p:spPr>
          <a:xfrm>
            <a:off x="5080846" y="395560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8124B4C3-EDEF-45F8-971C-5C30E853CCFB}"/>
              </a:ext>
            </a:extLst>
          </p:cNvPr>
          <p:cNvCxnSpPr>
            <a:cxnSpLocks/>
          </p:cNvCxnSpPr>
          <p:nvPr/>
        </p:nvCxnSpPr>
        <p:spPr>
          <a:xfrm>
            <a:off x="5599960" y="420325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61AB005D-85FE-42C0-BF6C-806CA80E3388}"/>
              </a:ext>
            </a:extLst>
          </p:cNvPr>
          <p:cNvCxnSpPr>
            <a:cxnSpLocks/>
          </p:cNvCxnSpPr>
          <p:nvPr/>
        </p:nvCxnSpPr>
        <p:spPr>
          <a:xfrm>
            <a:off x="5599960" y="436517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29641BF7-39D4-4B5F-AC4C-3F2804D9A3AA}"/>
              </a:ext>
            </a:extLst>
          </p:cNvPr>
          <p:cNvCxnSpPr>
            <a:cxnSpLocks/>
          </p:cNvCxnSpPr>
          <p:nvPr/>
        </p:nvCxnSpPr>
        <p:spPr>
          <a:xfrm>
            <a:off x="5080847" y="376510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32B3D9A0-8B74-49DC-9DD6-3924FFEE778F}"/>
              </a:ext>
            </a:extLst>
          </p:cNvPr>
          <p:cNvCxnSpPr>
            <a:cxnSpLocks/>
          </p:cNvCxnSpPr>
          <p:nvPr/>
        </p:nvCxnSpPr>
        <p:spPr>
          <a:xfrm>
            <a:off x="5080846" y="392702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9B58AAF6-6FA6-43F4-98A2-A381EEF5D474}"/>
              </a:ext>
            </a:extLst>
          </p:cNvPr>
          <p:cNvCxnSpPr>
            <a:cxnSpLocks/>
          </p:cNvCxnSpPr>
          <p:nvPr/>
        </p:nvCxnSpPr>
        <p:spPr>
          <a:xfrm>
            <a:off x="7788130" y="420876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4CCA6CE3-F241-4AE7-B97F-8A07F6631A32}"/>
              </a:ext>
            </a:extLst>
          </p:cNvPr>
          <p:cNvCxnSpPr>
            <a:cxnSpLocks/>
          </p:cNvCxnSpPr>
          <p:nvPr/>
        </p:nvCxnSpPr>
        <p:spPr>
          <a:xfrm>
            <a:off x="5599959" y="420325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1F686C39-4117-45B3-AC46-05CAA4379F47}"/>
              </a:ext>
            </a:extLst>
          </p:cNvPr>
          <p:cNvCxnSpPr>
            <a:cxnSpLocks/>
          </p:cNvCxnSpPr>
          <p:nvPr/>
        </p:nvCxnSpPr>
        <p:spPr>
          <a:xfrm>
            <a:off x="5080845" y="377938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94051C88-2572-4270-8293-BE14FA37AE17}"/>
              </a:ext>
            </a:extLst>
          </p:cNvPr>
          <p:cNvCxnSpPr>
            <a:cxnSpLocks/>
          </p:cNvCxnSpPr>
          <p:nvPr/>
        </p:nvCxnSpPr>
        <p:spPr>
          <a:xfrm>
            <a:off x="5599959" y="402703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4ADC5E7-F319-43B7-95CA-F6A7F231F6D4}"/>
              </a:ext>
            </a:extLst>
          </p:cNvPr>
          <p:cNvCxnSpPr>
            <a:cxnSpLocks/>
          </p:cNvCxnSpPr>
          <p:nvPr/>
        </p:nvCxnSpPr>
        <p:spPr>
          <a:xfrm>
            <a:off x="5760323" y="417781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CB524FB5-E8E7-4CD6-8AE0-0C75EA33C57B}"/>
              </a:ext>
            </a:extLst>
          </p:cNvPr>
          <p:cNvCxnSpPr>
            <a:cxnSpLocks/>
          </p:cNvCxnSpPr>
          <p:nvPr/>
        </p:nvCxnSpPr>
        <p:spPr>
          <a:xfrm>
            <a:off x="5080846" y="358888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815F889F-CA0B-4062-A460-012DBFE87216}"/>
              </a:ext>
            </a:extLst>
          </p:cNvPr>
          <p:cNvCxnSpPr>
            <a:cxnSpLocks/>
          </p:cNvCxnSpPr>
          <p:nvPr/>
        </p:nvCxnSpPr>
        <p:spPr>
          <a:xfrm>
            <a:off x="5080845" y="375081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AEEA2C88-1D32-4C91-9EBF-097B5B040771}"/>
              </a:ext>
            </a:extLst>
          </p:cNvPr>
          <p:cNvCxnSpPr>
            <a:cxnSpLocks/>
          </p:cNvCxnSpPr>
          <p:nvPr/>
        </p:nvCxnSpPr>
        <p:spPr>
          <a:xfrm>
            <a:off x="7788129" y="403255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00BA6E9A-2F44-410C-BE01-D89CD0024C53}"/>
              </a:ext>
            </a:extLst>
          </p:cNvPr>
          <p:cNvCxnSpPr>
            <a:cxnSpLocks/>
          </p:cNvCxnSpPr>
          <p:nvPr/>
        </p:nvCxnSpPr>
        <p:spPr>
          <a:xfrm>
            <a:off x="5599958" y="402703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660541E5-906D-43F9-A844-76A7664CD001}"/>
              </a:ext>
            </a:extLst>
          </p:cNvPr>
          <p:cNvCxnSpPr>
            <a:cxnSpLocks/>
          </p:cNvCxnSpPr>
          <p:nvPr/>
        </p:nvCxnSpPr>
        <p:spPr>
          <a:xfrm>
            <a:off x="5080844" y="360317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7C8908A8-3494-4862-914F-E62EA74A48B2}"/>
              </a:ext>
            </a:extLst>
          </p:cNvPr>
          <p:cNvCxnSpPr>
            <a:cxnSpLocks/>
          </p:cNvCxnSpPr>
          <p:nvPr/>
        </p:nvCxnSpPr>
        <p:spPr>
          <a:xfrm>
            <a:off x="5599958" y="488428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1D5AE197-2C36-49FC-BA9E-76DC478C25A8}"/>
              </a:ext>
            </a:extLst>
          </p:cNvPr>
          <p:cNvCxnSpPr>
            <a:cxnSpLocks/>
          </p:cNvCxnSpPr>
          <p:nvPr/>
        </p:nvCxnSpPr>
        <p:spPr>
          <a:xfrm>
            <a:off x="5599958" y="504621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198C21C6-9E37-41B0-9782-07654EC3C775}"/>
              </a:ext>
            </a:extLst>
          </p:cNvPr>
          <p:cNvCxnSpPr>
            <a:cxnSpLocks/>
          </p:cNvCxnSpPr>
          <p:nvPr/>
        </p:nvCxnSpPr>
        <p:spPr>
          <a:xfrm>
            <a:off x="5080845" y="444613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7CB9EB90-56B5-4904-A7E7-0876523DCDEA}"/>
              </a:ext>
            </a:extLst>
          </p:cNvPr>
          <p:cNvCxnSpPr>
            <a:cxnSpLocks/>
          </p:cNvCxnSpPr>
          <p:nvPr/>
        </p:nvCxnSpPr>
        <p:spPr>
          <a:xfrm>
            <a:off x="5080844" y="460806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8C97BE4-E3F5-4E41-8AE5-BA61F4FAF1A4}"/>
              </a:ext>
            </a:extLst>
          </p:cNvPr>
          <p:cNvCxnSpPr>
            <a:cxnSpLocks/>
          </p:cNvCxnSpPr>
          <p:nvPr/>
        </p:nvCxnSpPr>
        <p:spPr>
          <a:xfrm>
            <a:off x="7785111" y="4801696"/>
            <a:ext cx="3017" cy="26432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5B2C4323-8FA1-44D3-B545-E64ADF24DD24}"/>
              </a:ext>
            </a:extLst>
          </p:cNvPr>
          <p:cNvCxnSpPr>
            <a:cxnSpLocks/>
          </p:cNvCxnSpPr>
          <p:nvPr/>
        </p:nvCxnSpPr>
        <p:spPr>
          <a:xfrm>
            <a:off x="5599957" y="488428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E8691DE8-EDE2-4103-AD51-1A9A79F4B07A}"/>
              </a:ext>
            </a:extLst>
          </p:cNvPr>
          <p:cNvCxnSpPr>
            <a:cxnSpLocks/>
          </p:cNvCxnSpPr>
          <p:nvPr/>
        </p:nvCxnSpPr>
        <p:spPr>
          <a:xfrm>
            <a:off x="5080843" y="446042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1B1E57CD-A41C-4CE1-BDFB-C4E2A39AE2CD}"/>
              </a:ext>
            </a:extLst>
          </p:cNvPr>
          <p:cNvCxnSpPr>
            <a:cxnSpLocks/>
          </p:cNvCxnSpPr>
          <p:nvPr/>
        </p:nvCxnSpPr>
        <p:spPr>
          <a:xfrm>
            <a:off x="5599957" y="470807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FB74F5CE-5627-4A1F-B693-1773769E0749}"/>
              </a:ext>
            </a:extLst>
          </p:cNvPr>
          <p:cNvCxnSpPr>
            <a:cxnSpLocks/>
          </p:cNvCxnSpPr>
          <p:nvPr/>
        </p:nvCxnSpPr>
        <p:spPr>
          <a:xfrm>
            <a:off x="5599957" y="486999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F20867DD-27C8-456E-B0FF-3201B7F289C4}"/>
              </a:ext>
            </a:extLst>
          </p:cNvPr>
          <p:cNvCxnSpPr>
            <a:cxnSpLocks/>
          </p:cNvCxnSpPr>
          <p:nvPr/>
        </p:nvCxnSpPr>
        <p:spPr>
          <a:xfrm>
            <a:off x="5080844" y="426992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E5B18D44-4F0B-4C99-AABB-290EFE09D9CA}"/>
              </a:ext>
            </a:extLst>
          </p:cNvPr>
          <p:cNvCxnSpPr>
            <a:cxnSpLocks/>
          </p:cNvCxnSpPr>
          <p:nvPr/>
        </p:nvCxnSpPr>
        <p:spPr>
          <a:xfrm>
            <a:off x="5080843" y="443184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BD128537-F1CF-4441-A933-E11FA786161E}"/>
              </a:ext>
            </a:extLst>
          </p:cNvPr>
          <p:cNvCxnSpPr>
            <a:cxnSpLocks/>
          </p:cNvCxnSpPr>
          <p:nvPr/>
        </p:nvCxnSpPr>
        <p:spPr>
          <a:xfrm>
            <a:off x="7788127" y="471359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2D48C8EE-46E8-4B00-8BB6-24ED3502DE78}"/>
              </a:ext>
            </a:extLst>
          </p:cNvPr>
          <p:cNvCxnSpPr>
            <a:cxnSpLocks/>
          </p:cNvCxnSpPr>
          <p:nvPr/>
        </p:nvCxnSpPr>
        <p:spPr>
          <a:xfrm>
            <a:off x="5599956" y="470807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C9B73BB-23FA-4600-9CB0-A6CD99F8C46A}"/>
              </a:ext>
            </a:extLst>
          </p:cNvPr>
          <p:cNvCxnSpPr>
            <a:cxnSpLocks/>
          </p:cNvCxnSpPr>
          <p:nvPr/>
        </p:nvCxnSpPr>
        <p:spPr>
          <a:xfrm>
            <a:off x="5080842" y="428421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2CB2D360-4145-4050-9545-5E2C9CA39308}"/>
              </a:ext>
            </a:extLst>
          </p:cNvPr>
          <p:cNvCxnSpPr>
            <a:cxnSpLocks/>
          </p:cNvCxnSpPr>
          <p:nvPr/>
        </p:nvCxnSpPr>
        <p:spPr>
          <a:xfrm>
            <a:off x="5599956" y="453186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C8CEFE4C-6022-4EFB-AB23-DA55466D36BE}"/>
              </a:ext>
            </a:extLst>
          </p:cNvPr>
          <p:cNvCxnSpPr>
            <a:cxnSpLocks/>
          </p:cNvCxnSpPr>
          <p:nvPr/>
        </p:nvCxnSpPr>
        <p:spPr>
          <a:xfrm>
            <a:off x="5599956" y="469378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45210C4-9140-493E-A932-B12E4B8848EF}"/>
              </a:ext>
            </a:extLst>
          </p:cNvPr>
          <p:cNvCxnSpPr>
            <a:cxnSpLocks/>
          </p:cNvCxnSpPr>
          <p:nvPr/>
        </p:nvCxnSpPr>
        <p:spPr>
          <a:xfrm>
            <a:off x="5080843" y="409371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C0D018F4-0525-45CD-8E2F-8B3F24524BE5}"/>
              </a:ext>
            </a:extLst>
          </p:cNvPr>
          <p:cNvCxnSpPr>
            <a:cxnSpLocks/>
          </p:cNvCxnSpPr>
          <p:nvPr/>
        </p:nvCxnSpPr>
        <p:spPr>
          <a:xfrm>
            <a:off x="5080842" y="425563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D366C4A0-194F-46BF-AA77-B577EF82E958}"/>
              </a:ext>
            </a:extLst>
          </p:cNvPr>
          <p:cNvCxnSpPr>
            <a:cxnSpLocks/>
          </p:cNvCxnSpPr>
          <p:nvPr/>
        </p:nvCxnSpPr>
        <p:spPr>
          <a:xfrm>
            <a:off x="7788126" y="453737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A40E2D2D-41E2-4D18-8FBA-E3C9F64202CD}"/>
              </a:ext>
            </a:extLst>
          </p:cNvPr>
          <p:cNvCxnSpPr>
            <a:cxnSpLocks/>
          </p:cNvCxnSpPr>
          <p:nvPr/>
        </p:nvCxnSpPr>
        <p:spPr>
          <a:xfrm>
            <a:off x="5599955" y="453186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DBD5348-8963-4452-8C1F-B6EA87066ED8}"/>
              </a:ext>
            </a:extLst>
          </p:cNvPr>
          <p:cNvCxnSpPr>
            <a:cxnSpLocks/>
          </p:cNvCxnSpPr>
          <p:nvPr/>
        </p:nvCxnSpPr>
        <p:spPr>
          <a:xfrm>
            <a:off x="5080841" y="410799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48AFF1C-BCA4-4FCC-9D98-B208FF318780}"/>
              </a:ext>
            </a:extLst>
          </p:cNvPr>
          <p:cNvCxnSpPr>
            <a:cxnSpLocks/>
          </p:cNvCxnSpPr>
          <p:nvPr/>
        </p:nvCxnSpPr>
        <p:spPr>
          <a:xfrm>
            <a:off x="5075228" y="258638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0827C644-7221-401A-8B4E-1154F89CF8FE}"/>
              </a:ext>
            </a:extLst>
          </p:cNvPr>
          <p:cNvCxnSpPr>
            <a:cxnSpLocks/>
          </p:cNvCxnSpPr>
          <p:nvPr/>
        </p:nvCxnSpPr>
        <p:spPr>
          <a:xfrm>
            <a:off x="7297847" y="260185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87001971-625E-448E-91B5-48996F2B764C}"/>
              </a:ext>
            </a:extLst>
          </p:cNvPr>
          <p:cNvCxnSpPr>
            <a:cxnSpLocks/>
          </p:cNvCxnSpPr>
          <p:nvPr/>
        </p:nvCxnSpPr>
        <p:spPr>
          <a:xfrm>
            <a:off x="5075231" y="293880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63583208-A762-4356-AB19-FA8B1D0742D1}"/>
              </a:ext>
            </a:extLst>
          </p:cNvPr>
          <p:cNvCxnSpPr>
            <a:cxnSpLocks/>
          </p:cNvCxnSpPr>
          <p:nvPr/>
        </p:nvCxnSpPr>
        <p:spPr>
          <a:xfrm>
            <a:off x="5075230" y="276259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A5231676-8BDF-4089-A35A-325FF013577B}"/>
              </a:ext>
            </a:extLst>
          </p:cNvPr>
          <p:cNvCxnSpPr>
            <a:cxnSpLocks/>
          </p:cNvCxnSpPr>
          <p:nvPr/>
        </p:nvCxnSpPr>
        <p:spPr>
          <a:xfrm>
            <a:off x="5594344" y="301024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C3196697-3AD2-4ABC-912A-E7079DE08C35}"/>
              </a:ext>
            </a:extLst>
          </p:cNvPr>
          <p:cNvCxnSpPr>
            <a:cxnSpLocks/>
          </p:cNvCxnSpPr>
          <p:nvPr/>
        </p:nvCxnSpPr>
        <p:spPr>
          <a:xfrm>
            <a:off x="5075231" y="257209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44C38E8E-7A17-48A3-8670-FF170FAB4754}"/>
              </a:ext>
            </a:extLst>
          </p:cNvPr>
          <p:cNvCxnSpPr>
            <a:cxnSpLocks/>
          </p:cNvCxnSpPr>
          <p:nvPr/>
        </p:nvCxnSpPr>
        <p:spPr>
          <a:xfrm>
            <a:off x="5075229" y="258638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F3E3FFD5-B53A-47D9-A947-1F0D305F56EC}"/>
              </a:ext>
            </a:extLst>
          </p:cNvPr>
          <p:cNvCxnSpPr>
            <a:cxnSpLocks/>
          </p:cNvCxnSpPr>
          <p:nvPr/>
        </p:nvCxnSpPr>
        <p:spPr>
          <a:xfrm>
            <a:off x="5501101" y="2931657"/>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9DCC7011-A2C1-4E30-B073-2BD7F835F7A0}"/>
              </a:ext>
            </a:extLst>
          </p:cNvPr>
          <p:cNvCxnSpPr>
            <a:cxnSpLocks/>
          </p:cNvCxnSpPr>
          <p:nvPr/>
        </p:nvCxnSpPr>
        <p:spPr>
          <a:xfrm>
            <a:off x="5403852" y="2843556"/>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3275EF9C-024E-4DEF-B9C3-53506254BA09}"/>
              </a:ext>
            </a:extLst>
          </p:cNvPr>
          <p:cNvCxnSpPr>
            <a:cxnSpLocks/>
          </p:cNvCxnSpPr>
          <p:nvPr/>
        </p:nvCxnSpPr>
        <p:spPr>
          <a:xfrm>
            <a:off x="5295567" y="2748305"/>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AA2B7050-7CE3-4929-8ED1-7EED434C60A5}"/>
              </a:ext>
            </a:extLst>
          </p:cNvPr>
          <p:cNvCxnSpPr>
            <a:cxnSpLocks/>
          </p:cNvCxnSpPr>
          <p:nvPr/>
        </p:nvCxnSpPr>
        <p:spPr>
          <a:xfrm>
            <a:off x="5184771" y="2653054"/>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2936B149-CFDB-4433-8270-63CA257411C8}"/>
              </a:ext>
            </a:extLst>
          </p:cNvPr>
          <p:cNvCxnSpPr>
            <a:cxnSpLocks/>
          </p:cNvCxnSpPr>
          <p:nvPr/>
        </p:nvCxnSpPr>
        <p:spPr>
          <a:xfrm>
            <a:off x="6006481" y="2588752"/>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147BA4E7-CB8A-45A7-89D9-9F056A87480E}"/>
              </a:ext>
            </a:extLst>
          </p:cNvPr>
          <p:cNvCxnSpPr>
            <a:cxnSpLocks/>
          </p:cNvCxnSpPr>
          <p:nvPr/>
        </p:nvCxnSpPr>
        <p:spPr>
          <a:xfrm>
            <a:off x="5550363" y="2586376"/>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420BDE57-160C-4D4B-8F4F-51D87E8921A3}"/>
              </a:ext>
            </a:extLst>
          </p:cNvPr>
          <p:cNvCxnSpPr>
            <a:cxnSpLocks/>
          </p:cNvCxnSpPr>
          <p:nvPr/>
        </p:nvCxnSpPr>
        <p:spPr>
          <a:xfrm>
            <a:off x="6533419" y="2588761"/>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C3C09A33-C6DE-47E6-B5C6-0B9C01F27F84}"/>
              </a:ext>
            </a:extLst>
          </p:cNvPr>
          <p:cNvCxnSpPr>
            <a:cxnSpLocks/>
          </p:cNvCxnSpPr>
          <p:nvPr/>
        </p:nvCxnSpPr>
        <p:spPr>
          <a:xfrm>
            <a:off x="7036881" y="2579236"/>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299" name="TextBox 298">
            <a:extLst>
              <a:ext uri="{FF2B5EF4-FFF2-40B4-BE49-F238E27FC236}">
                <a16:creationId xmlns:a16="http://schemas.microsoft.com/office/drawing/2014/main" id="{9D1EBB7D-9DC5-4E73-92BB-B49AD298C346}"/>
              </a:ext>
            </a:extLst>
          </p:cNvPr>
          <p:cNvSpPr txBox="1"/>
          <p:nvPr/>
        </p:nvSpPr>
        <p:spPr>
          <a:xfrm>
            <a:off x="4921476" y="5250996"/>
            <a:ext cx="3080527" cy="830997"/>
          </a:xfrm>
          <a:prstGeom prst="rect">
            <a:avLst/>
          </a:prstGeom>
          <a:noFill/>
        </p:spPr>
        <p:txBody>
          <a:bodyPr wrap="square" rtlCol="0">
            <a:spAutoFit/>
          </a:bodyPr>
          <a:lstStyle/>
          <a:p>
            <a:pPr algn="ctr"/>
            <a:r>
              <a:rPr lang="en-US" sz="2400" dirty="0"/>
              <a:t>K output channel</a:t>
            </a:r>
          </a:p>
          <a:p>
            <a:pPr algn="ctr"/>
            <a:r>
              <a:rPr lang="en-US" sz="2400" b="1" dirty="0"/>
              <a:t>feature map</a:t>
            </a:r>
          </a:p>
        </p:txBody>
      </p:sp>
      <p:pic>
        <p:nvPicPr>
          <p:cNvPr id="300" name="Picture 299">
            <a:extLst>
              <a:ext uri="{FF2B5EF4-FFF2-40B4-BE49-F238E27FC236}">
                <a16:creationId xmlns:a16="http://schemas.microsoft.com/office/drawing/2014/main" id="{CD4C0CFB-A37C-432F-A872-421620C7C6EF}"/>
              </a:ext>
            </a:extLst>
          </p:cNvPr>
          <p:cNvPicPr preferRelativeResize="0">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703" y="3098899"/>
            <a:ext cx="1483778" cy="1217092"/>
          </a:xfrm>
          <a:prstGeom prst="rect">
            <a:avLst/>
          </a:prstGeom>
        </p:spPr>
      </p:pic>
      <p:sp>
        <p:nvSpPr>
          <p:cNvPr id="301" name="Rectangle 300">
            <a:extLst>
              <a:ext uri="{FF2B5EF4-FFF2-40B4-BE49-F238E27FC236}">
                <a16:creationId xmlns:a16="http://schemas.microsoft.com/office/drawing/2014/main" id="{A0622299-4F08-4E10-9E40-73AA93D80766}"/>
              </a:ext>
            </a:extLst>
          </p:cNvPr>
          <p:cNvSpPr/>
          <p:nvPr/>
        </p:nvSpPr>
        <p:spPr>
          <a:xfrm>
            <a:off x="2290277" y="25723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301">
            <a:extLst>
              <a:ext uri="{FF2B5EF4-FFF2-40B4-BE49-F238E27FC236}">
                <a16:creationId xmlns:a16="http://schemas.microsoft.com/office/drawing/2014/main" id="{C5709FB2-C579-401E-98FF-15A2A1700B72}"/>
              </a:ext>
            </a:extLst>
          </p:cNvPr>
          <p:cNvSpPr/>
          <p:nvPr/>
        </p:nvSpPr>
        <p:spPr>
          <a:xfrm>
            <a:off x="2442677" y="27247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Rectangle 302">
            <a:extLst>
              <a:ext uri="{FF2B5EF4-FFF2-40B4-BE49-F238E27FC236}">
                <a16:creationId xmlns:a16="http://schemas.microsoft.com/office/drawing/2014/main" id="{1133465E-16B6-4260-B297-56E62E50E1CA}"/>
              </a:ext>
            </a:extLst>
          </p:cNvPr>
          <p:cNvSpPr/>
          <p:nvPr/>
        </p:nvSpPr>
        <p:spPr>
          <a:xfrm>
            <a:off x="2595077" y="28771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a:extLst>
              <a:ext uri="{FF2B5EF4-FFF2-40B4-BE49-F238E27FC236}">
                <a16:creationId xmlns:a16="http://schemas.microsoft.com/office/drawing/2014/main" id="{93AE8ECC-6872-423C-8EB6-EE979A084060}"/>
              </a:ext>
            </a:extLst>
          </p:cNvPr>
          <p:cNvSpPr/>
          <p:nvPr/>
        </p:nvSpPr>
        <p:spPr>
          <a:xfrm>
            <a:off x="2132882" y="2459657"/>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TextBox 304">
            <a:extLst>
              <a:ext uri="{FF2B5EF4-FFF2-40B4-BE49-F238E27FC236}">
                <a16:creationId xmlns:a16="http://schemas.microsoft.com/office/drawing/2014/main" id="{262B697C-4E1E-4100-A092-2A1E563617DA}"/>
              </a:ext>
            </a:extLst>
          </p:cNvPr>
          <p:cNvSpPr txBox="1"/>
          <p:nvPr/>
        </p:nvSpPr>
        <p:spPr>
          <a:xfrm>
            <a:off x="2520643" y="3529230"/>
            <a:ext cx="1660733" cy="461665"/>
          </a:xfrm>
          <a:prstGeom prst="rect">
            <a:avLst/>
          </a:prstGeom>
          <a:noFill/>
        </p:spPr>
        <p:txBody>
          <a:bodyPr wrap="square" rtlCol="0">
            <a:spAutoFit/>
          </a:bodyPr>
          <a:lstStyle/>
          <a:p>
            <a:pPr algn="ctr"/>
            <a:r>
              <a:rPr lang="en-US" sz="2400" dirty="0"/>
              <a:t>Stem</a:t>
            </a:r>
          </a:p>
        </p:txBody>
      </p:sp>
      <p:sp>
        <p:nvSpPr>
          <p:cNvPr id="306" name="TextBox 305">
            <a:extLst>
              <a:ext uri="{FF2B5EF4-FFF2-40B4-BE49-F238E27FC236}">
                <a16:creationId xmlns:a16="http://schemas.microsoft.com/office/drawing/2014/main" id="{B90DA394-D367-42B7-8CEB-8E87844047B3}"/>
              </a:ext>
            </a:extLst>
          </p:cNvPr>
          <p:cNvSpPr txBox="1"/>
          <p:nvPr/>
        </p:nvSpPr>
        <p:spPr>
          <a:xfrm>
            <a:off x="362251" y="4406307"/>
            <a:ext cx="1055270" cy="830997"/>
          </a:xfrm>
          <a:prstGeom prst="rect">
            <a:avLst/>
          </a:prstGeom>
          <a:noFill/>
        </p:spPr>
        <p:txBody>
          <a:bodyPr wrap="square" rtlCol="0">
            <a:spAutoFit/>
          </a:bodyPr>
          <a:lstStyle/>
          <a:p>
            <a:pPr algn="ctr"/>
            <a:r>
              <a:rPr lang="en-US" sz="2400" dirty="0"/>
              <a:t>Input Image</a:t>
            </a:r>
            <a:endParaRPr lang="en-US" sz="2400" b="1" dirty="0"/>
          </a:p>
        </p:txBody>
      </p:sp>
      <p:grpSp>
        <p:nvGrpSpPr>
          <p:cNvPr id="307" name="Group 306">
            <a:extLst>
              <a:ext uri="{FF2B5EF4-FFF2-40B4-BE49-F238E27FC236}">
                <a16:creationId xmlns:a16="http://schemas.microsoft.com/office/drawing/2014/main" id="{1B78CABC-FB5C-4A41-ADEE-B1FBE9295048}"/>
              </a:ext>
            </a:extLst>
          </p:cNvPr>
          <p:cNvGrpSpPr/>
          <p:nvPr/>
        </p:nvGrpSpPr>
        <p:grpSpPr>
          <a:xfrm rot="16200000">
            <a:off x="8319658" y="3219035"/>
            <a:ext cx="3052037" cy="1141576"/>
            <a:chOff x="1969698" y="2335789"/>
            <a:chExt cx="7926520" cy="2781454"/>
          </a:xfrm>
        </p:grpSpPr>
        <p:sp>
          <p:nvSpPr>
            <p:cNvPr id="308" name="Oval 307">
              <a:extLst>
                <a:ext uri="{FF2B5EF4-FFF2-40B4-BE49-F238E27FC236}">
                  <a16:creationId xmlns:a16="http://schemas.microsoft.com/office/drawing/2014/main" id="{D152F361-0F0C-406E-A790-32EC64149709}"/>
                </a:ext>
              </a:extLst>
            </p:cNvPr>
            <p:cNvSpPr/>
            <p:nvPr/>
          </p:nvSpPr>
          <p:spPr>
            <a:xfrm>
              <a:off x="1969698"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F4592EF7-8840-46EC-8E4B-EF8814ED89DC}"/>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CAD5AAA0-A086-4768-A13F-CC8815FFE26F}"/>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C4F367F6-41CA-48CF-A9E5-C1D96DD2D0C0}"/>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a:extLst>
                <a:ext uri="{FF2B5EF4-FFF2-40B4-BE49-F238E27FC236}">
                  <a16:creationId xmlns:a16="http://schemas.microsoft.com/office/drawing/2014/main" id="{C01FF097-DB44-4A2D-9F69-87902ACB35CC}"/>
                </a:ext>
              </a:extLst>
            </p:cNvPr>
            <p:cNvSpPr/>
            <p:nvPr/>
          </p:nvSpPr>
          <p:spPr>
            <a:xfrm>
              <a:off x="9310727" y="233896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AA7DE24E-6340-49B5-9613-846B61FBE2EA}"/>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4C709DEC-D43A-416D-9D21-3B2912E8B8F8}"/>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D57531F4-39A2-42CA-8D57-F8E5F253C92F}"/>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C5F6B681-B339-4249-906C-61DF49622833}"/>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EA5BAE52-7D7A-4D64-B629-CB46E417603E}"/>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8" name="Straight Arrow Connector 317">
              <a:extLst>
                <a:ext uri="{FF2B5EF4-FFF2-40B4-BE49-F238E27FC236}">
                  <a16:creationId xmlns:a16="http://schemas.microsoft.com/office/drawing/2014/main" id="{A6D78D66-9961-496F-9163-25C8B7D04E7D}"/>
                </a:ext>
              </a:extLst>
            </p:cNvPr>
            <p:cNvCxnSpPr>
              <a:cxnSpLocks/>
              <a:stCxn id="313" idx="0"/>
              <a:endCxn id="308" idx="4"/>
            </p:cNvCxnSpPr>
            <p:nvPr/>
          </p:nvCxnSpPr>
          <p:spPr>
            <a:xfrm flipH="1" flipV="1">
              <a:off x="2231011" y="2857166"/>
              <a:ext cx="62865"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13E8016E-D904-46F5-9D28-FCE564069C38}"/>
                </a:ext>
              </a:extLst>
            </p:cNvPr>
            <p:cNvCxnSpPr>
              <a:cxnSpLocks/>
              <a:stCxn id="314"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0" name="Straight Arrow Connector 319">
              <a:extLst>
                <a:ext uri="{FF2B5EF4-FFF2-40B4-BE49-F238E27FC236}">
                  <a16:creationId xmlns:a16="http://schemas.microsoft.com/office/drawing/2014/main" id="{D8FAAF57-3CEC-4226-A620-B4FBB27F8905}"/>
                </a:ext>
              </a:extLst>
            </p:cNvPr>
            <p:cNvCxnSpPr>
              <a:cxnSpLocks/>
              <a:stCxn id="315"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05C6629C-7205-418C-8D1F-B0C44A0F4298}"/>
                </a:ext>
              </a:extLst>
            </p:cNvPr>
            <p:cNvCxnSpPr>
              <a:cxnSpLocks/>
              <a:stCxn id="316"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2" name="Straight Arrow Connector 321">
              <a:extLst>
                <a:ext uri="{FF2B5EF4-FFF2-40B4-BE49-F238E27FC236}">
                  <a16:creationId xmlns:a16="http://schemas.microsoft.com/office/drawing/2014/main" id="{203DDFB2-B116-4DE1-AE71-78FA39161629}"/>
                </a:ext>
              </a:extLst>
            </p:cNvPr>
            <p:cNvCxnSpPr>
              <a:cxnSpLocks/>
              <a:stCxn id="317" idx="0"/>
            </p:cNvCxnSpPr>
            <p:nvPr/>
          </p:nvCxnSpPr>
          <p:spPr>
            <a:xfrm flipH="1" flipV="1">
              <a:off x="9572041" y="2860343"/>
              <a:ext cx="62864"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1AB10BE0-293C-4EE5-8BEC-B86C478395E0}"/>
                </a:ext>
              </a:extLst>
            </p:cNvPr>
            <p:cNvCxnSpPr>
              <a:cxnSpLocks/>
              <a:stCxn id="313" idx="0"/>
              <a:endCxn id="309"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4" name="Straight Arrow Connector 323">
              <a:extLst>
                <a:ext uri="{FF2B5EF4-FFF2-40B4-BE49-F238E27FC236}">
                  <a16:creationId xmlns:a16="http://schemas.microsoft.com/office/drawing/2014/main" id="{EED96D00-56CB-444B-A547-2012C4623A2E}"/>
                </a:ext>
              </a:extLst>
            </p:cNvPr>
            <p:cNvCxnSpPr>
              <a:cxnSpLocks/>
              <a:stCxn id="313" idx="0"/>
              <a:endCxn id="310" idx="3"/>
            </p:cNvCxnSpPr>
            <p:nvPr/>
          </p:nvCxnSpPr>
          <p:spPr>
            <a:xfrm flipV="1">
              <a:off x="2293876" y="2791352"/>
              <a:ext cx="335603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0ECA35A8-1E82-442A-AB4B-533B94B8937C}"/>
                </a:ext>
              </a:extLst>
            </p:cNvPr>
            <p:cNvCxnSpPr>
              <a:cxnSpLocks/>
              <a:stCxn id="313" idx="0"/>
              <a:endCxn id="311" idx="3"/>
            </p:cNvCxnSpPr>
            <p:nvPr/>
          </p:nvCxnSpPr>
          <p:spPr>
            <a:xfrm flipV="1">
              <a:off x="2293876" y="2780812"/>
              <a:ext cx="530822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6" name="Straight Arrow Connector 325">
              <a:extLst>
                <a:ext uri="{FF2B5EF4-FFF2-40B4-BE49-F238E27FC236}">
                  <a16:creationId xmlns:a16="http://schemas.microsoft.com/office/drawing/2014/main" id="{E4EA5F2E-1B5A-4838-923E-6C9FCD955D85}"/>
                </a:ext>
              </a:extLst>
            </p:cNvPr>
            <p:cNvCxnSpPr>
              <a:cxnSpLocks/>
              <a:stCxn id="313" idx="7"/>
              <a:endCxn id="312" idx="3"/>
            </p:cNvCxnSpPr>
            <p:nvPr/>
          </p:nvCxnSpPr>
          <p:spPr>
            <a:xfrm flipV="1">
              <a:off x="2478652" y="2783991"/>
              <a:ext cx="6908612" cy="1877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7" name="Straight Arrow Connector 326">
              <a:extLst>
                <a:ext uri="{FF2B5EF4-FFF2-40B4-BE49-F238E27FC236}">
                  <a16:creationId xmlns:a16="http://schemas.microsoft.com/office/drawing/2014/main" id="{BD2CB0E4-74F0-4B96-BA5E-1B2875054990}"/>
                </a:ext>
              </a:extLst>
            </p:cNvPr>
            <p:cNvCxnSpPr>
              <a:cxnSpLocks/>
              <a:stCxn id="314" idx="0"/>
              <a:endCxn id="308" idx="5"/>
            </p:cNvCxnSpPr>
            <p:nvPr/>
          </p:nvCxnSpPr>
          <p:spPr>
            <a:xfrm flipH="1" flipV="1">
              <a:off x="2415787" y="2780812"/>
              <a:ext cx="1529579"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4107CD9D-8C9F-43ED-8051-5E0245E95680}"/>
                </a:ext>
              </a:extLst>
            </p:cNvPr>
            <p:cNvCxnSpPr>
              <a:cxnSpLocks/>
              <a:stCxn id="314" idx="0"/>
              <a:endCxn id="310"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9" name="Straight Arrow Connector 328">
              <a:extLst>
                <a:ext uri="{FF2B5EF4-FFF2-40B4-BE49-F238E27FC236}">
                  <a16:creationId xmlns:a16="http://schemas.microsoft.com/office/drawing/2014/main" id="{7229CFC1-01D6-4C98-9541-8B3E9A57C942}"/>
                </a:ext>
              </a:extLst>
            </p:cNvPr>
            <p:cNvCxnSpPr>
              <a:cxnSpLocks/>
              <a:stCxn id="314" idx="0"/>
              <a:endCxn id="311" idx="3"/>
            </p:cNvCxnSpPr>
            <p:nvPr/>
          </p:nvCxnSpPr>
          <p:spPr>
            <a:xfrm flipV="1">
              <a:off x="3945366" y="2780812"/>
              <a:ext cx="3656731"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1" name="Straight Arrow Connector 330">
              <a:extLst>
                <a:ext uri="{FF2B5EF4-FFF2-40B4-BE49-F238E27FC236}">
                  <a16:creationId xmlns:a16="http://schemas.microsoft.com/office/drawing/2014/main" id="{E1CD8AF4-5BE3-43F4-9E12-3EA489EEF952}"/>
                </a:ext>
              </a:extLst>
            </p:cNvPr>
            <p:cNvCxnSpPr>
              <a:cxnSpLocks/>
              <a:stCxn id="314" idx="7"/>
              <a:endCxn id="312" idx="3"/>
            </p:cNvCxnSpPr>
            <p:nvPr/>
          </p:nvCxnSpPr>
          <p:spPr>
            <a:xfrm flipV="1">
              <a:off x="4130142" y="2783991"/>
              <a:ext cx="5257122" cy="18882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2" name="Straight Arrow Connector 331">
              <a:extLst>
                <a:ext uri="{FF2B5EF4-FFF2-40B4-BE49-F238E27FC236}">
                  <a16:creationId xmlns:a16="http://schemas.microsoft.com/office/drawing/2014/main" id="{06E4D1EB-1365-4DCC-BE87-58E330377293}"/>
                </a:ext>
              </a:extLst>
            </p:cNvPr>
            <p:cNvCxnSpPr>
              <a:cxnSpLocks/>
              <a:stCxn id="315" idx="0"/>
              <a:endCxn id="312" idx="3"/>
            </p:cNvCxnSpPr>
            <p:nvPr/>
          </p:nvCxnSpPr>
          <p:spPr>
            <a:xfrm flipV="1">
              <a:off x="5897552" y="2783991"/>
              <a:ext cx="3489712" cy="1811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3" name="Straight Arrow Connector 332">
              <a:extLst>
                <a:ext uri="{FF2B5EF4-FFF2-40B4-BE49-F238E27FC236}">
                  <a16:creationId xmlns:a16="http://schemas.microsoft.com/office/drawing/2014/main" id="{2935BB59-4F03-4BFD-B214-94865921CB24}"/>
                </a:ext>
              </a:extLst>
            </p:cNvPr>
            <p:cNvCxnSpPr>
              <a:cxnSpLocks/>
              <a:stCxn id="315" idx="0"/>
              <a:endCxn id="311"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4" name="Straight Arrow Connector 333">
              <a:extLst>
                <a:ext uri="{FF2B5EF4-FFF2-40B4-BE49-F238E27FC236}">
                  <a16:creationId xmlns:a16="http://schemas.microsoft.com/office/drawing/2014/main" id="{D3C20F7F-D2F5-4C26-B7EB-6147FDE274B5}"/>
                </a:ext>
              </a:extLst>
            </p:cNvPr>
            <p:cNvCxnSpPr>
              <a:cxnSpLocks/>
              <a:stCxn id="315" idx="1"/>
              <a:endCxn id="309"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5" name="Straight Arrow Connector 334">
              <a:extLst>
                <a:ext uri="{FF2B5EF4-FFF2-40B4-BE49-F238E27FC236}">
                  <a16:creationId xmlns:a16="http://schemas.microsoft.com/office/drawing/2014/main" id="{B077AEBB-2168-4BD0-A981-ED55743BCC4D}"/>
                </a:ext>
              </a:extLst>
            </p:cNvPr>
            <p:cNvCxnSpPr>
              <a:cxnSpLocks/>
              <a:stCxn id="315" idx="0"/>
              <a:endCxn id="308" idx="5"/>
            </p:cNvCxnSpPr>
            <p:nvPr/>
          </p:nvCxnSpPr>
          <p:spPr>
            <a:xfrm flipH="1" flipV="1">
              <a:off x="2415787" y="2780812"/>
              <a:ext cx="348176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6" name="Straight Arrow Connector 335">
              <a:extLst>
                <a:ext uri="{FF2B5EF4-FFF2-40B4-BE49-F238E27FC236}">
                  <a16:creationId xmlns:a16="http://schemas.microsoft.com/office/drawing/2014/main" id="{97BA5BF3-EB90-413C-A485-720BE02F1039}"/>
                </a:ext>
              </a:extLst>
            </p:cNvPr>
            <p:cNvCxnSpPr>
              <a:cxnSpLocks/>
              <a:stCxn id="316" idx="0"/>
              <a:endCxn id="312" idx="4"/>
            </p:cNvCxnSpPr>
            <p:nvPr/>
          </p:nvCxnSpPr>
          <p:spPr>
            <a:xfrm flipV="1">
              <a:off x="7849738" y="2860345"/>
              <a:ext cx="1722302" cy="17249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7" name="Straight Arrow Connector 336">
              <a:extLst>
                <a:ext uri="{FF2B5EF4-FFF2-40B4-BE49-F238E27FC236}">
                  <a16:creationId xmlns:a16="http://schemas.microsoft.com/office/drawing/2014/main" id="{194F5151-71FA-4A6F-A3F6-01E180F4B027}"/>
                </a:ext>
              </a:extLst>
            </p:cNvPr>
            <p:cNvCxnSpPr>
              <a:cxnSpLocks/>
              <a:stCxn id="316" idx="0"/>
              <a:endCxn id="308" idx="5"/>
            </p:cNvCxnSpPr>
            <p:nvPr/>
          </p:nvCxnSpPr>
          <p:spPr>
            <a:xfrm flipH="1" flipV="1">
              <a:off x="2415787" y="2780812"/>
              <a:ext cx="543395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8" name="Straight Arrow Connector 337">
              <a:extLst>
                <a:ext uri="{FF2B5EF4-FFF2-40B4-BE49-F238E27FC236}">
                  <a16:creationId xmlns:a16="http://schemas.microsoft.com/office/drawing/2014/main" id="{E6F34ECE-F260-4D5D-AC0C-498CFF87DD85}"/>
                </a:ext>
              </a:extLst>
            </p:cNvPr>
            <p:cNvCxnSpPr>
              <a:cxnSpLocks/>
              <a:stCxn id="316" idx="1"/>
              <a:endCxn id="309" idx="5"/>
            </p:cNvCxnSpPr>
            <p:nvPr/>
          </p:nvCxnSpPr>
          <p:spPr>
            <a:xfrm flipH="1" flipV="1">
              <a:off x="4067277" y="2791352"/>
              <a:ext cx="3597685" cy="18703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9" name="Straight Arrow Connector 338">
              <a:extLst>
                <a:ext uri="{FF2B5EF4-FFF2-40B4-BE49-F238E27FC236}">
                  <a16:creationId xmlns:a16="http://schemas.microsoft.com/office/drawing/2014/main" id="{B4C9CAD7-4B0C-4968-830B-83553D5EE65D}"/>
                </a:ext>
              </a:extLst>
            </p:cNvPr>
            <p:cNvCxnSpPr>
              <a:cxnSpLocks/>
              <a:stCxn id="316" idx="0"/>
              <a:endCxn id="310"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7C67A873-6D5B-490B-8027-6626B5DF39E0}"/>
                </a:ext>
              </a:extLst>
            </p:cNvPr>
            <p:cNvCxnSpPr>
              <a:cxnSpLocks/>
              <a:stCxn id="317" idx="0"/>
              <a:endCxn id="310" idx="5"/>
            </p:cNvCxnSpPr>
            <p:nvPr/>
          </p:nvCxnSpPr>
          <p:spPr>
            <a:xfrm flipH="1" flipV="1">
              <a:off x="6019463" y="2791352"/>
              <a:ext cx="3615442" cy="17971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4F0307FA-FD73-4807-B211-E38FC2E2C4DA}"/>
                </a:ext>
              </a:extLst>
            </p:cNvPr>
            <p:cNvCxnSpPr>
              <a:cxnSpLocks/>
              <a:stCxn id="317" idx="1"/>
              <a:endCxn id="309" idx="5"/>
            </p:cNvCxnSpPr>
            <p:nvPr/>
          </p:nvCxnSpPr>
          <p:spPr>
            <a:xfrm flipH="1" flipV="1">
              <a:off x="4067277" y="2791352"/>
              <a:ext cx="5382852" cy="1873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2" name="Straight Arrow Connector 341">
              <a:extLst>
                <a:ext uri="{FF2B5EF4-FFF2-40B4-BE49-F238E27FC236}">
                  <a16:creationId xmlns:a16="http://schemas.microsoft.com/office/drawing/2014/main" id="{5AEEDEBE-E6AB-409A-88F3-E27D97BE4376}"/>
                </a:ext>
              </a:extLst>
            </p:cNvPr>
            <p:cNvCxnSpPr>
              <a:cxnSpLocks/>
              <a:stCxn id="317" idx="1"/>
              <a:endCxn id="308" idx="5"/>
            </p:cNvCxnSpPr>
            <p:nvPr/>
          </p:nvCxnSpPr>
          <p:spPr>
            <a:xfrm flipH="1" flipV="1">
              <a:off x="2415787" y="2780812"/>
              <a:ext cx="7034342" cy="18840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3" name="Straight Arrow Connector 342">
              <a:extLst>
                <a:ext uri="{FF2B5EF4-FFF2-40B4-BE49-F238E27FC236}">
                  <a16:creationId xmlns:a16="http://schemas.microsoft.com/office/drawing/2014/main" id="{3195459D-D7B3-49F9-AED0-09C769405A2F}"/>
                </a:ext>
              </a:extLst>
            </p:cNvPr>
            <p:cNvCxnSpPr>
              <a:cxnSpLocks/>
              <a:stCxn id="317" idx="0"/>
              <a:endCxn id="311"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344" name="TextBox 343">
            <a:extLst>
              <a:ext uri="{FF2B5EF4-FFF2-40B4-BE49-F238E27FC236}">
                <a16:creationId xmlns:a16="http://schemas.microsoft.com/office/drawing/2014/main" id="{05EAE85B-C3D7-4AE4-BCD2-ED4A123A36ED}"/>
              </a:ext>
            </a:extLst>
          </p:cNvPr>
          <p:cNvSpPr txBox="1"/>
          <p:nvPr/>
        </p:nvSpPr>
        <p:spPr>
          <a:xfrm>
            <a:off x="10703859" y="3552307"/>
            <a:ext cx="1382445" cy="461665"/>
          </a:xfrm>
          <a:prstGeom prst="rect">
            <a:avLst/>
          </a:prstGeom>
          <a:noFill/>
        </p:spPr>
        <p:txBody>
          <a:bodyPr wrap="square" rtlCol="0">
            <a:spAutoFit/>
          </a:bodyPr>
          <a:lstStyle/>
          <a:p>
            <a:pPr algn="ctr"/>
            <a:r>
              <a:rPr lang="en-US" sz="2400" dirty="0"/>
              <a:t>Inference</a:t>
            </a:r>
            <a:endParaRPr lang="en-US" sz="2400" b="1" dirty="0"/>
          </a:p>
        </p:txBody>
      </p:sp>
      <p:sp>
        <p:nvSpPr>
          <p:cNvPr id="345" name="Arrow: Right 344">
            <a:extLst>
              <a:ext uri="{FF2B5EF4-FFF2-40B4-BE49-F238E27FC236}">
                <a16:creationId xmlns:a16="http://schemas.microsoft.com/office/drawing/2014/main" id="{E754818C-98AE-42C6-ADF2-2CF704A9C316}"/>
              </a:ext>
            </a:extLst>
          </p:cNvPr>
          <p:cNvSpPr/>
          <p:nvPr/>
        </p:nvSpPr>
        <p:spPr>
          <a:xfrm>
            <a:off x="1846947" y="344912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Arrow: Right 345">
            <a:extLst>
              <a:ext uri="{FF2B5EF4-FFF2-40B4-BE49-F238E27FC236}">
                <a16:creationId xmlns:a16="http://schemas.microsoft.com/office/drawing/2014/main" id="{77B7A9DF-A375-4BD3-AEE8-9D2B369D659C}"/>
              </a:ext>
            </a:extLst>
          </p:cNvPr>
          <p:cNvSpPr/>
          <p:nvPr/>
        </p:nvSpPr>
        <p:spPr>
          <a:xfrm>
            <a:off x="4719420" y="3502473"/>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Arrow: Right 346">
            <a:extLst>
              <a:ext uri="{FF2B5EF4-FFF2-40B4-BE49-F238E27FC236}">
                <a16:creationId xmlns:a16="http://schemas.microsoft.com/office/drawing/2014/main" id="{B9BC9476-D661-4EFD-A3B6-4062E466E0E5}"/>
              </a:ext>
            </a:extLst>
          </p:cNvPr>
          <p:cNvSpPr/>
          <p:nvPr/>
        </p:nvSpPr>
        <p:spPr>
          <a:xfrm>
            <a:off x="8988080" y="3588887"/>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Arrow: Right 347">
            <a:extLst>
              <a:ext uri="{FF2B5EF4-FFF2-40B4-BE49-F238E27FC236}">
                <a16:creationId xmlns:a16="http://schemas.microsoft.com/office/drawing/2014/main" id="{0818C0F0-3255-4888-B365-648FC3A68F2A}"/>
              </a:ext>
            </a:extLst>
          </p:cNvPr>
          <p:cNvSpPr/>
          <p:nvPr/>
        </p:nvSpPr>
        <p:spPr>
          <a:xfrm>
            <a:off x="10516885" y="3568984"/>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Arrow: Right 348">
            <a:extLst>
              <a:ext uri="{FF2B5EF4-FFF2-40B4-BE49-F238E27FC236}">
                <a16:creationId xmlns:a16="http://schemas.microsoft.com/office/drawing/2014/main" id="{507B0617-A3CD-4F8E-ADCD-05D81C1D9C68}"/>
              </a:ext>
            </a:extLst>
          </p:cNvPr>
          <p:cNvSpPr/>
          <p:nvPr/>
        </p:nvSpPr>
        <p:spPr>
          <a:xfrm>
            <a:off x="8024726" y="357634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Rectangle 349">
            <a:extLst>
              <a:ext uri="{FF2B5EF4-FFF2-40B4-BE49-F238E27FC236}">
                <a16:creationId xmlns:a16="http://schemas.microsoft.com/office/drawing/2014/main" id="{5220C6F3-5D84-4C97-B958-4C7E5D72218E}"/>
              </a:ext>
            </a:extLst>
          </p:cNvPr>
          <p:cNvSpPr/>
          <p:nvPr/>
        </p:nvSpPr>
        <p:spPr>
          <a:xfrm rot="16200000">
            <a:off x="7286809" y="3628865"/>
            <a:ext cx="2642183" cy="5165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Flatten feature map</a:t>
            </a:r>
          </a:p>
        </p:txBody>
      </p:sp>
      <p:sp>
        <p:nvSpPr>
          <p:cNvPr id="351" name="TextBox 350">
            <a:extLst>
              <a:ext uri="{FF2B5EF4-FFF2-40B4-BE49-F238E27FC236}">
                <a16:creationId xmlns:a16="http://schemas.microsoft.com/office/drawing/2014/main" id="{C9FCC78E-464C-41CB-B784-A09675EADD64}"/>
              </a:ext>
            </a:extLst>
          </p:cNvPr>
          <p:cNvSpPr txBox="1"/>
          <p:nvPr/>
        </p:nvSpPr>
        <p:spPr>
          <a:xfrm>
            <a:off x="8842111" y="5372645"/>
            <a:ext cx="1971466" cy="830997"/>
          </a:xfrm>
          <a:prstGeom prst="rect">
            <a:avLst/>
          </a:prstGeom>
          <a:noFill/>
        </p:spPr>
        <p:txBody>
          <a:bodyPr wrap="square" rtlCol="0">
            <a:spAutoFit/>
          </a:bodyPr>
          <a:lstStyle/>
          <a:p>
            <a:pPr algn="ctr"/>
            <a:r>
              <a:rPr lang="en-US" sz="2400" dirty="0"/>
              <a:t>Task specific head</a:t>
            </a:r>
          </a:p>
        </p:txBody>
      </p:sp>
    </p:spTree>
    <p:extLst>
      <p:ext uri="{BB962C8B-B14F-4D97-AF65-F5344CB8AC3E}">
        <p14:creationId xmlns:p14="http://schemas.microsoft.com/office/powerpoint/2010/main" val="386094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6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7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7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7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7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7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7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8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8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8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8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8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8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2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3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3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3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3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35"/>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36"/>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37"/>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38"/>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39"/>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40"/>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4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42"/>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43"/>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44"/>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45"/>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246"/>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247"/>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48"/>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249"/>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250"/>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251"/>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252"/>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253"/>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254"/>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255"/>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256"/>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257"/>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258"/>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259"/>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260"/>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261"/>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262"/>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263"/>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264"/>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265"/>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266"/>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267"/>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268"/>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269"/>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270"/>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271"/>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272"/>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273"/>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274"/>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275"/>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276"/>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277"/>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278"/>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279"/>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280"/>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281"/>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282"/>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283"/>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284"/>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285"/>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286"/>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287"/>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288"/>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289"/>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290"/>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291"/>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292"/>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293"/>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294"/>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295"/>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296"/>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297"/>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298"/>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299"/>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346"/>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ntr" presetSubtype="0" fill="hold" grpId="0" nodeType="clickEffect">
                                  <p:stCondLst>
                                    <p:cond delay="0"/>
                                  </p:stCondLst>
                                  <p:childTnLst>
                                    <p:set>
                                      <p:cBhvr>
                                        <p:cTn id="234" dur="1" fill="hold">
                                          <p:stCondLst>
                                            <p:cond delay="0"/>
                                          </p:stCondLst>
                                        </p:cTn>
                                        <p:tgtEl>
                                          <p:spTgt spid="349"/>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350"/>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ntr" presetSubtype="0" fill="hold" nodeType="clickEffect">
                                  <p:stCondLst>
                                    <p:cond delay="0"/>
                                  </p:stCondLst>
                                  <p:childTnLst>
                                    <p:set>
                                      <p:cBhvr>
                                        <p:cTn id="240" dur="1" fill="hold">
                                          <p:stCondLst>
                                            <p:cond delay="0"/>
                                          </p:stCondLst>
                                        </p:cTn>
                                        <p:tgtEl>
                                          <p:spTgt spid="307"/>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347"/>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351"/>
                                        </p:tgtEl>
                                        <p:attrNameLst>
                                          <p:attrName>style.visibility</p:attrName>
                                        </p:attrNameLst>
                                      </p:cBhvr>
                                      <p:to>
                                        <p:strVal val="visible"/>
                                      </p:to>
                                    </p:set>
                                  </p:childTnLst>
                                </p:cTn>
                              </p:par>
                            </p:childTnLst>
                          </p:cTn>
                        </p:par>
                      </p:childTnLst>
                    </p:cTn>
                  </p:par>
                  <p:par>
                    <p:cTn id="245" fill="hold">
                      <p:stCondLst>
                        <p:cond delay="indefinite"/>
                      </p:stCondLst>
                      <p:childTnLst>
                        <p:par>
                          <p:cTn id="246" fill="hold">
                            <p:stCondLst>
                              <p:cond delay="0"/>
                            </p:stCondLst>
                            <p:childTnLst>
                              <p:par>
                                <p:cTn id="247" presetID="1" presetClass="entr" presetSubtype="0" fill="hold" grpId="0" nodeType="clickEffect">
                                  <p:stCondLst>
                                    <p:cond delay="0"/>
                                  </p:stCondLst>
                                  <p:childTnLst>
                                    <p:set>
                                      <p:cBhvr>
                                        <p:cTn id="248" dur="1" fill="hold">
                                          <p:stCondLst>
                                            <p:cond delay="0"/>
                                          </p:stCondLst>
                                        </p:cTn>
                                        <p:tgtEl>
                                          <p:spTgt spid="344"/>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3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p:bldP spid="301" grpId="0" animBg="1"/>
      <p:bldP spid="302" grpId="0" animBg="1"/>
      <p:bldP spid="303" grpId="0" animBg="1"/>
      <p:bldP spid="304" grpId="0" animBg="1"/>
      <p:bldP spid="305" grpId="0"/>
      <p:bldP spid="306" grpId="0"/>
      <p:bldP spid="344" grpId="0"/>
      <p:bldP spid="345" grpId="0" animBg="1"/>
      <p:bldP spid="346" grpId="0" animBg="1"/>
      <p:bldP spid="347" grpId="0" animBg="1"/>
      <p:bldP spid="348" grpId="0" animBg="1"/>
      <p:bldP spid="349" grpId="0" animBg="1"/>
      <p:bldP spid="350" grpId="0" animBg="1"/>
      <p:bldP spid="35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AC85F-B80E-4749-A939-A9BFCEC9D92D}"/>
              </a:ext>
            </a:extLst>
          </p:cNvPr>
          <p:cNvSpPr>
            <a:spLocks noGrp="1"/>
          </p:cNvSpPr>
          <p:nvPr>
            <p:ph type="ctrTitle"/>
          </p:nvPr>
        </p:nvSpPr>
        <p:spPr>
          <a:xfrm>
            <a:off x="1524000" y="2080381"/>
            <a:ext cx="9835848" cy="1429582"/>
          </a:xfrm>
        </p:spPr>
        <p:txBody>
          <a:bodyPr>
            <a:normAutofit/>
          </a:bodyPr>
          <a:lstStyle/>
          <a:p>
            <a:r>
              <a:rPr lang="en-US" sz="4400" dirty="0">
                <a:latin typeface="+mn-lt"/>
              </a:rPr>
              <a:t>Attention for Computer Vision</a:t>
            </a:r>
          </a:p>
        </p:txBody>
      </p:sp>
    </p:spTree>
    <p:extLst>
      <p:ext uri="{BB962C8B-B14F-4D97-AF65-F5344CB8AC3E}">
        <p14:creationId xmlns:p14="http://schemas.microsoft.com/office/powerpoint/2010/main" val="3359294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87D91-8D98-AB53-2B1B-B617C13FE6F9}"/>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CBAA746B-BC94-1DFC-B0FA-000E6C913CE0}"/>
              </a:ext>
            </a:extLst>
          </p:cNvPr>
          <p:cNvSpPr>
            <a:spLocks noGrp="1"/>
          </p:cNvSpPr>
          <p:nvPr>
            <p:ph type="subTitle" idx="1"/>
          </p:nvPr>
        </p:nvSpPr>
        <p:spPr>
          <a:xfrm>
            <a:off x="1485165" y="1784284"/>
            <a:ext cx="9685343" cy="2015419"/>
          </a:xfrm>
        </p:spPr>
        <p:txBody>
          <a:bodyPr>
            <a:normAutofit/>
          </a:bodyPr>
          <a:lstStyle/>
          <a:p>
            <a:pPr algn="ctr"/>
            <a:r>
              <a:rPr lang="en-US" sz="4400" b="1" dirty="0"/>
              <a:t>Transfer Learning</a:t>
            </a:r>
          </a:p>
        </p:txBody>
      </p:sp>
    </p:spTree>
    <p:extLst>
      <p:ext uri="{BB962C8B-B14F-4D97-AF65-F5344CB8AC3E}">
        <p14:creationId xmlns:p14="http://schemas.microsoft.com/office/powerpoint/2010/main" val="40243157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Attention for CV</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Non-local attention adds non-local behavior to model</a:t>
            </a:r>
          </a:p>
          <a:p>
            <a:r>
              <a:rPr lang="en-GB" sz="2800" b="1" dirty="0">
                <a:latin typeface="+mn-lt"/>
                <a:ea typeface="Segoe UI" panose="020B0502040204020203" pitchFamily="34" charset="0"/>
                <a:cs typeface="Segoe UI" panose="020B0502040204020203" pitchFamily="34" charset="0"/>
              </a:rPr>
              <a:t>Attention map </a:t>
            </a:r>
            <a:r>
              <a:rPr lang="en-GB" sz="2800" dirty="0">
                <a:latin typeface="+mn-lt"/>
                <a:ea typeface="Segoe UI" panose="020B0502040204020203" pitchFamily="34" charset="0"/>
                <a:cs typeface="Segoe UI" panose="020B0502040204020203" pitchFamily="34" charset="0"/>
              </a:rPr>
              <a:t>weights which pixels are most important in scene   </a:t>
            </a:r>
          </a:p>
          <a:p>
            <a:r>
              <a:rPr lang="en-GB" sz="2800" dirty="0">
                <a:latin typeface="+mn-lt"/>
                <a:ea typeface="Segoe UI" panose="020B0502040204020203" pitchFamily="34" charset="0"/>
                <a:cs typeface="Segoe UI" panose="020B0502040204020203" pitchFamily="34" charset="0"/>
              </a:rPr>
              <a:t>Attention map contains </a:t>
            </a:r>
            <a:r>
              <a:rPr lang="en-GB" sz="2800" b="1" dirty="0">
                <a:latin typeface="+mn-lt"/>
                <a:ea typeface="Segoe UI" panose="020B0502040204020203" pitchFamily="34" charset="0"/>
                <a:cs typeface="Segoe UI" panose="020B0502040204020203" pitchFamily="34" charset="0"/>
              </a:rPr>
              <a:t>pixel specific activations</a:t>
            </a:r>
            <a:r>
              <a:rPr lang="en-GB" sz="2800" dirty="0">
                <a:latin typeface="+mn-lt"/>
                <a:ea typeface="Segoe UI" panose="020B0502040204020203" pitchFamily="34" charset="0"/>
                <a:cs typeface="Segoe UI" panose="020B0502040204020203" pitchFamily="34" charset="0"/>
              </a:rPr>
              <a:t>     </a:t>
            </a:r>
          </a:p>
          <a:p>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151119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Attention for CV</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819755"/>
          </a:xfrm>
        </p:spPr>
        <p:txBody>
          <a:bodyPr/>
          <a:lstStyle/>
          <a:p>
            <a:pPr marL="0" indent="0">
              <a:buNone/>
            </a:pPr>
            <a:r>
              <a:rPr lang="en-US" sz="2800" dirty="0">
                <a:latin typeface="+mn-lt"/>
                <a:cs typeface="Segoe UI" panose="020B0502040204020203" pitchFamily="34" charset="0"/>
              </a:rPr>
              <a:t>Transformer architecture uses </a:t>
            </a:r>
            <a:r>
              <a:rPr lang="en-US" sz="2800" b="1" dirty="0">
                <a:latin typeface="+mn-lt"/>
                <a:cs typeface="Segoe UI" panose="020B0502040204020203" pitchFamily="34" charset="0"/>
              </a:rPr>
              <a:t>scalable dot product attention  </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72CD53BB-C3B3-99B9-1D7D-20305982F967}"/>
                  </a:ext>
                </a:extLst>
              </p:cNvPr>
              <p:cNvSpPr txBox="1">
                <a:spLocks/>
              </p:cNvSpPr>
              <p:nvPr/>
            </p:nvSpPr>
            <p:spPr>
              <a:xfrm>
                <a:off x="379513" y="1766098"/>
                <a:ext cx="7479102" cy="459812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Three input vectors of dimension:</a:t>
                </a:r>
              </a:p>
              <a:p>
                <a:pPr lvl="1"/>
                <a:r>
                  <a:rPr lang="en-US" sz="2400" dirty="0">
                    <a:latin typeface="+mn-lt"/>
                    <a:cs typeface="Segoe UI" panose="020B0502040204020203" pitchFamily="34" charset="0"/>
                  </a:rPr>
                  <a:t>Q: query vector of dimension </a:t>
                </a:r>
                <a14:m>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𝑑</m:t>
                        </m:r>
                      </m:e>
                      <m:sub>
                        <m:r>
                          <a:rPr lang="en-US" sz="2400" b="0" i="1" smtClean="0">
                            <a:latin typeface="Cambria Math" panose="02040503050406030204" pitchFamily="18" charset="0"/>
                            <a:cs typeface="Segoe UI" panose="020B0502040204020203" pitchFamily="34" charset="0"/>
                          </a:rPr>
                          <m:t>𝑄</m:t>
                        </m:r>
                      </m:sub>
                    </m:sSub>
                  </m:oMath>
                </a14:m>
                <a:r>
                  <a:rPr lang="en-US" sz="2400" dirty="0">
                    <a:latin typeface="+mn-lt"/>
                    <a:cs typeface="Segoe UI" panose="020B0502040204020203" pitchFamily="34" charset="0"/>
                  </a:rPr>
                  <a:t>     </a:t>
                </a:r>
              </a:p>
              <a:p>
                <a:pPr lvl="1"/>
                <a:r>
                  <a:rPr lang="en-US" sz="2400" dirty="0">
                    <a:latin typeface="+mn-lt"/>
                    <a:cs typeface="Segoe UI" panose="020B0502040204020203" pitchFamily="34" charset="0"/>
                  </a:rPr>
                  <a:t>K: key vector of dimension </a:t>
                </a:r>
                <a14:m>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𝑑</m:t>
                        </m:r>
                      </m:e>
                      <m:sub>
                        <m:r>
                          <a:rPr lang="en-US" sz="2400" b="0" i="1" smtClean="0">
                            <a:latin typeface="Cambria Math" panose="02040503050406030204" pitchFamily="18" charset="0"/>
                            <a:cs typeface="Segoe UI" panose="020B0502040204020203" pitchFamily="34" charset="0"/>
                          </a:rPr>
                          <m:t>𝐾</m:t>
                        </m:r>
                      </m:sub>
                    </m:sSub>
                  </m:oMath>
                </a14:m>
                <a:r>
                  <a:rPr lang="en-US" sz="2400" dirty="0">
                    <a:latin typeface="+mn-lt"/>
                    <a:cs typeface="Segoe UI" panose="020B0502040204020203" pitchFamily="34" charset="0"/>
                  </a:rPr>
                  <a:t>  </a:t>
                </a:r>
              </a:p>
              <a:p>
                <a:pPr lvl="1"/>
                <a:r>
                  <a:rPr lang="en-US" sz="2400" dirty="0">
                    <a:latin typeface="+mn-lt"/>
                    <a:cs typeface="Segoe UI" panose="020B0502040204020203" pitchFamily="34" charset="0"/>
                  </a:rPr>
                  <a:t>V: value vector of dimension </a:t>
                </a:r>
                <a14:m>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𝑑</m:t>
                        </m:r>
                      </m:e>
                      <m:sub>
                        <m:r>
                          <a:rPr lang="en-US" sz="2400" b="0" i="1" smtClean="0">
                            <a:latin typeface="Cambria Math" panose="02040503050406030204" pitchFamily="18" charset="0"/>
                            <a:cs typeface="Segoe UI" panose="020B0502040204020203" pitchFamily="34" charset="0"/>
                          </a:rPr>
                          <m:t>𝑉</m:t>
                        </m:r>
                      </m:sub>
                    </m:sSub>
                  </m:oMath>
                </a14:m>
                <a:r>
                  <a:rPr lang="en-US" sz="2400" dirty="0">
                    <a:latin typeface="+mn-lt"/>
                    <a:cs typeface="Segoe UI" panose="020B0502040204020203" pitchFamily="34" charset="0"/>
                  </a:rPr>
                  <a:t>     </a:t>
                </a:r>
              </a:p>
              <a:p>
                <a:r>
                  <a:rPr lang="en-US" sz="2800" dirty="0">
                    <a:latin typeface="+mn-lt"/>
                    <a:cs typeface="Segoe UI" panose="020B0502040204020203" pitchFamily="34" charset="0"/>
                  </a:rPr>
                  <a:t>Attention computed from dot product of </a:t>
                </a:r>
                <a:r>
                  <a:rPr lang="en-US" sz="2800" i="1" dirty="0">
                    <a:latin typeface="+mn-lt"/>
                    <a:cs typeface="Segoe UI" panose="020B0502040204020203" pitchFamily="34" charset="0"/>
                  </a:rPr>
                  <a:t>Q</a:t>
                </a:r>
                <a:r>
                  <a:rPr lang="en-US" sz="2800" dirty="0">
                    <a:latin typeface="+mn-lt"/>
                    <a:cs typeface="Segoe UI" panose="020B0502040204020203" pitchFamily="34" charset="0"/>
                  </a:rPr>
                  <a:t>, </a:t>
                </a:r>
                <a:r>
                  <a:rPr lang="en-US" sz="2800" i="1" dirty="0">
                    <a:latin typeface="+mn-lt"/>
                    <a:cs typeface="Segoe UI" panose="020B0502040204020203" pitchFamily="34" charset="0"/>
                  </a:rPr>
                  <a:t>K</a:t>
                </a:r>
                <a:r>
                  <a:rPr lang="en-US" sz="2800" dirty="0">
                    <a:latin typeface="+mn-lt"/>
                    <a:cs typeface="Segoe UI" panose="020B0502040204020203" pitchFamily="34" charset="0"/>
                  </a:rPr>
                  <a:t>: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𝐴𝑡𝑡𝑒𝑛𝑡𝑖𝑜𝑛</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𝑄</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𝐾</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𝑉</m:t>
                          </m:r>
                        </m:e>
                      </m:d>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𝑠𝑜𝑓𝑡𝑚𝑎𝑥</m:t>
                      </m:r>
                      <m:d>
                        <m:dPr>
                          <m:begChr m:val="["/>
                          <m:endChr m:val="]"/>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𝑄</m:t>
                              </m:r>
                              <m:sSup>
                                <m:sSupPr>
                                  <m:ctrlPr>
                                    <a:rPr lang="en-US" sz="2800" b="0" i="1" smtClean="0">
                                      <a:latin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cs typeface="Segoe UI" panose="020B0502040204020203" pitchFamily="34" charset="0"/>
                                    </a:rPr>
                                    <m:t>𝐾</m:t>
                                  </m:r>
                                </m:e>
                                <m:sup>
                                  <m:r>
                                    <a:rPr lang="en-US" sz="2800" b="0" i="1" smtClean="0">
                                      <a:latin typeface="Cambria Math" panose="02040503050406030204" pitchFamily="18" charset="0"/>
                                      <a:cs typeface="Segoe UI" panose="020B0502040204020203" pitchFamily="34" charset="0"/>
                                    </a:rPr>
                                    <m:t>𝑇</m:t>
                                  </m:r>
                                </m:sup>
                              </m:sSup>
                            </m:num>
                            <m:den>
                              <m:rad>
                                <m:radPr>
                                  <m:degHide m:val="on"/>
                                  <m:ctrlPr>
                                    <a:rPr lang="en-US" sz="2800" b="0" i="1" smtClean="0">
                                      <a:latin typeface="Cambria Math" panose="02040503050406030204" pitchFamily="18" charset="0"/>
                                      <a:cs typeface="Segoe UI" panose="020B0502040204020203" pitchFamily="34" charset="0"/>
                                    </a:rPr>
                                  </m:ctrlPr>
                                </m:radPr>
                                <m:deg/>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𝑑</m:t>
                                      </m:r>
                                    </m:e>
                                    <m:sub>
                                      <m:r>
                                        <a:rPr lang="en-US" sz="2800" b="0" i="1" smtClean="0">
                                          <a:latin typeface="Cambria Math" panose="02040503050406030204" pitchFamily="18" charset="0"/>
                                          <a:cs typeface="Segoe UI" panose="020B0502040204020203" pitchFamily="34" charset="0"/>
                                        </a:rPr>
                                        <m:t>𝐾</m:t>
                                      </m:r>
                                    </m:sub>
                                  </m:sSub>
                                </m:e>
                              </m:rad>
                            </m:den>
                          </m:f>
                        </m:e>
                      </m:d>
                      <m:r>
                        <a:rPr lang="en-US" sz="2800" b="0" i="1" smtClean="0">
                          <a:latin typeface="Cambria Math" panose="02040503050406030204" pitchFamily="18" charset="0"/>
                          <a:cs typeface="Segoe UI" panose="020B0502040204020203" pitchFamily="34" charset="0"/>
                        </a:rPr>
                        <m:t>𝑉</m:t>
                      </m:r>
                    </m:oMath>
                  </m:oMathPara>
                </a14:m>
                <a:endParaRPr lang="en-US" sz="2800" dirty="0">
                  <a:latin typeface="+mn-lt"/>
                  <a:cs typeface="Segoe UI" panose="020B0502040204020203" pitchFamily="34" charset="0"/>
                </a:endParaRPr>
              </a:p>
            </p:txBody>
          </p:sp>
        </mc:Choice>
        <mc:Fallback xmlns="">
          <p:sp>
            <p:nvSpPr>
              <p:cNvPr id="4" name="Content Placeholder 2">
                <a:extLst>
                  <a:ext uri="{FF2B5EF4-FFF2-40B4-BE49-F238E27FC236}">
                    <a16:creationId xmlns:a16="http://schemas.microsoft.com/office/drawing/2014/main" id="{72CD53BB-C3B3-99B9-1D7D-20305982F967}"/>
                  </a:ext>
                </a:extLst>
              </p:cNvPr>
              <p:cNvSpPr txBox="1">
                <a:spLocks noRot="1" noChangeAspect="1" noMove="1" noResize="1" noEditPoints="1" noAdjustHandles="1" noChangeArrowheads="1" noChangeShapeType="1" noTextEdit="1"/>
              </p:cNvSpPr>
              <p:nvPr/>
            </p:nvSpPr>
            <p:spPr>
              <a:xfrm>
                <a:off x="379513" y="1766098"/>
                <a:ext cx="7479102" cy="4598126"/>
              </a:xfrm>
              <a:prstGeom prst="rect">
                <a:avLst/>
              </a:prstGeom>
              <a:blipFill>
                <a:blip r:embed="rId3"/>
                <a:stretch>
                  <a:fillRect l="-1467" t="-1326" r="-326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E8A00E1-63FC-C61B-EDEE-DEEA1FFB7D05}"/>
              </a:ext>
            </a:extLst>
          </p:cNvPr>
          <p:cNvPicPr>
            <a:picLocks noChangeAspect="1"/>
          </p:cNvPicPr>
          <p:nvPr/>
        </p:nvPicPr>
        <p:blipFill>
          <a:blip r:embed="rId4"/>
          <a:stretch>
            <a:fillRect/>
          </a:stretch>
        </p:blipFill>
        <p:spPr>
          <a:xfrm>
            <a:off x="9206655" y="1635470"/>
            <a:ext cx="2266198" cy="4296947"/>
          </a:xfrm>
          <a:prstGeom prst="rect">
            <a:avLst/>
          </a:prstGeom>
        </p:spPr>
      </p:pic>
      <p:sp>
        <p:nvSpPr>
          <p:cNvPr id="7" name="TextBox 6">
            <a:extLst>
              <a:ext uri="{FF2B5EF4-FFF2-40B4-BE49-F238E27FC236}">
                <a16:creationId xmlns:a16="http://schemas.microsoft.com/office/drawing/2014/main" id="{F6B4F5BE-C4D6-141F-FA69-A1379061CD83}"/>
              </a:ext>
            </a:extLst>
          </p:cNvPr>
          <p:cNvSpPr txBox="1"/>
          <p:nvPr/>
        </p:nvSpPr>
        <p:spPr>
          <a:xfrm>
            <a:off x="9154673" y="6051864"/>
            <a:ext cx="2657814" cy="369332"/>
          </a:xfrm>
          <a:prstGeom prst="rect">
            <a:avLst/>
          </a:prstGeom>
          <a:noFill/>
        </p:spPr>
        <p:txBody>
          <a:bodyPr wrap="square" rtlCol="0">
            <a:spAutoFit/>
          </a:bodyPr>
          <a:lstStyle/>
          <a:p>
            <a:r>
              <a:rPr lang="en-US" dirty="0"/>
              <a:t>From </a:t>
            </a:r>
            <a:r>
              <a:rPr lang="en-US" dirty="0">
                <a:hlinkClick r:id="rId5"/>
              </a:rPr>
              <a:t>Vaswani, et.al., 2016 </a:t>
            </a:r>
            <a:endParaRPr lang="en-US" dirty="0"/>
          </a:p>
        </p:txBody>
      </p:sp>
    </p:spTree>
    <p:extLst>
      <p:ext uri="{BB962C8B-B14F-4D97-AF65-F5344CB8AC3E}">
        <p14:creationId xmlns:p14="http://schemas.microsoft.com/office/powerpoint/2010/main" val="410042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20177BE-A656-4ACF-6E0C-1C2E614B64E4}"/>
              </a:ext>
            </a:extLst>
          </p:cNvPr>
          <p:cNvPicPr>
            <a:picLocks noChangeAspect="1"/>
          </p:cNvPicPr>
          <p:nvPr/>
        </p:nvPicPr>
        <p:blipFill>
          <a:blip r:embed="rId3"/>
          <a:stretch>
            <a:fillRect/>
          </a:stretch>
        </p:blipFill>
        <p:spPr>
          <a:xfrm>
            <a:off x="9206655" y="1635470"/>
            <a:ext cx="2266198" cy="4296947"/>
          </a:xfrm>
          <a:prstGeom prst="rect">
            <a:avLst/>
          </a:prstGeom>
        </p:spPr>
      </p:pic>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Attention for CV</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819755"/>
          </a:xfrm>
        </p:spPr>
        <p:txBody>
          <a:bodyPr/>
          <a:lstStyle/>
          <a:p>
            <a:pPr marL="0" indent="0">
              <a:buNone/>
            </a:pPr>
            <a:r>
              <a:rPr lang="en-US" sz="2800" dirty="0">
                <a:latin typeface="+mn-lt"/>
                <a:cs typeface="Segoe UI" panose="020B0502040204020203" pitchFamily="34" charset="0"/>
              </a:rPr>
              <a:t>Transformer architecture uses </a:t>
            </a:r>
            <a:r>
              <a:rPr lang="en-US" sz="2800" b="1" dirty="0">
                <a:latin typeface="+mn-lt"/>
                <a:cs typeface="Segoe UI" panose="020B0502040204020203" pitchFamily="34" charset="0"/>
              </a:rPr>
              <a:t>scalable dot product attention  </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72CD53BB-C3B3-99B9-1D7D-20305982F967}"/>
                  </a:ext>
                </a:extLst>
              </p:cNvPr>
              <p:cNvSpPr txBox="1">
                <a:spLocks/>
              </p:cNvSpPr>
              <p:nvPr/>
            </p:nvSpPr>
            <p:spPr>
              <a:xfrm>
                <a:off x="674669" y="1332047"/>
                <a:ext cx="6223843" cy="1260682"/>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𝐴𝑡𝑡𝑒𝑛𝑡𝑖𝑜𝑛</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𝑄</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𝐾</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𝑉</m:t>
                          </m:r>
                        </m:e>
                      </m:d>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𝑠𝑜𝑓𝑡𝑚𝑎𝑥</m:t>
                      </m:r>
                      <m:d>
                        <m:dPr>
                          <m:begChr m:val="["/>
                          <m:endChr m:val="]"/>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𝑄</m:t>
                              </m:r>
                              <m:sSup>
                                <m:sSupPr>
                                  <m:ctrlPr>
                                    <a:rPr lang="en-US" sz="2800" b="0" i="1" smtClean="0">
                                      <a:latin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cs typeface="Segoe UI" panose="020B0502040204020203" pitchFamily="34" charset="0"/>
                                    </a:rPr>
                                    <m:t>𝐾</m:t>
                                  </m:r>
                                </m:e>
                                <m:sup>
                                  <m:r>
                                    <a:rPr lang="en-US" sz="2800" b="0" i="1" smtClean="0">
                                      <a:latin typeface="Cambria Math" panose="02040503050406030204" pitchFamily="18" charset="0"/>
                                      <a:cs typeface="Segoe UI" panose="020B0502040204020203" pitchFamily="34" charset="0"/>
                                    </a:rPr>
                                    <m:t>𝑇</m:t>
                                  </m:r>
                                </m:sup>
                              </m:sSup>
                            </m:num>
                            <m:den>
                              <m:rad>
                                <m:radPr>
                                  <m:degHide m:val="on"/>
                                  <m:ctrlPr>
                                    <a:rPr lang="en-US" sz="2800" b="0" i="1" smtClean="0">
                                      <a:latin typeface="Cambria Math" panose="02040503050406030204" pitchFamily="18" charset="0"/>
                                      <a:cs typeface="Segoe UI" panose="020B0502040204020203" pitchFamily="34" charset="0"/>
                                    </a:rPr>
                                  </m:ctrlPr>
                                </m:radPr>
                                <m:deg/>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𝑑</m:t>
                                      </m:r>
                                    </m:e>
                                    <m:sub>
                                      <m:r>
                                        <a:rPr lang="en-US" sz="2800" b="0" i="1" smtClean="0">
                                          <a:latin typeface="Cambria Math" panose="02040503050406030204" pitchFamily="18" charset="0"/>
                                          <a:cs typeface="Segoe UI" panose="020B0502040204020203" pitchFamily="34" charset="0"/>
                                        </a:rPr>
                                        <m:t>𝐾</m:t>
                                      </m:r>
                                    </m:sub>
                                  </m:sSub>
                                </m:e>
                              </m:rad>
                            </m:den>
                          </m:f>
                        </m:e>
                      </m:d>
                      <m:r>
                        <a:rPr lang="en-US" sz="2800" b="0" i="1" smtClean="0">
                          <a:latin typeface="Cambria Math" panose="02040503050406030204" pitchFamily="18" charset="0"/>
                          <a:cs typeface="Segoe UI" panose="020B0502040204020203" pitchFamily="34" charset="0"/>
                        </a:rPr>
                        <m:t>𝑉</m:t>
                      </m:r>
                    </m:oMath>
                  </m:oMathPara>
                </a14:m>
                <a:endParaRPr lang="en-US" sz="2800" dirty="0">
                  <a:latin typeface="+mn-lt"/>
                  <a:cs typeface="Segoe UI" panose="020B0502040204020203" pitchFamily="34" charset="0"/>
                </a:endParaRPr>
              </a:p>
            </p:txBody>
          </p:sp>
        </mc:Choice>
        <mc:Fallback xmlns="">
          <p:sp>
            <p:nvSpPr>
              <p:cNvPr id="4" name="Content Placeholder 2">
                <a:extLst>
                  <a:ext uri="{FF2B5EF4-FFF2-40B4-BE49-F238E27FC236}">
                    <a16:creationId xmlns:a16="http://schemas.microsoft.com/office/drawing/2014/main" id="{72CD53BB-C3B3-99B9-1D7D-20305982F967}"/>
                  </a:ext>
                </a:extLst>
              </p:cNvPr>
              <p:cNvSpPr txBox="1">
                <a:spLocks noRot="1" noChangeAspect="1" noMove="1" noResize="1" noEditPoints="1" noAdjustHandles="1" noChangeArrowheads="1" noChangeShapeType="1" noTextEdit="1"/>
              </p:cNvSpPr>
              <p:nvPr/>
            </p:nvSpPr>
            <p:spPr>
              <a:xfrm>
                <a:off x="674669" y="1332047"/>
                <a:ext cx="6223843" cy="1260682"/>
              </a:xfrm>
              <a:prstGeom prst="rect">
                <a:avLst/>
              </a:prstGeom>
              <a:blipFill>
                <a:blip r:embed="rId4"/>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F6B4F5BE-C4D6-141F-FA69-A1379061CD83}"/>
              </a:ext>
            </a:extLst>
          </p:cNvPr>
          <p:cNvSpPr txBox="1"/>
          <p:nvPr/>
        </p:nvSpPr>
        <p:spPr>
          <a:xfrm>
            <a:off x="9154673" y="6051864"/>
            <a:ext cx="2657814" cy="369332"/>
          </a:xfrm>
          <a:prstGeom prst="rect">
            <a:avLst/>
          </a:prstGeom>
          <a:noFill/>
        </p:spPr>
        <p:txBody>
          <a:bodyPr wrap="square" rtlCol="0">
            <a:spAutoFit/>
          </a:bodyPr>
          <a:lstStyle/>
          <a:p>
            <a:r>
              <a:rPr lang="en-US" dirty="0"/>
              <a:t>From </a:t>
            </a:r>
            <a:r>
              <a:rPr lang="en-US" dirty="0">
                <a:hlinkClick r:id="rId5"/>
              </a:rPr>
              <a:t>Vaswani, et.al., 2016 </a:t>
            </a:r>
            <a:endParaRPr lang="en-US" dirty="0"/>
          </a:p>
        </p:txBody>
      </p:sp>
      <p:cxnSp>
        <p:nvCxnSpPr>
          <p:cNvPr id="5" name="Straight Arrow Connector 4">
            <a:extLst>
              <a:ext uri="{FF2B5EF4-FFF2-40B4-BE49-F238E27FC236}">
                <a16:creationId xmlns:a16="http://schemas.microsoft.com/office/drawing/2014/main" id="{37CAE09B-2F38-962D-EC43-0460473C892F}"/>
              </a:ext>
            </a:extLst>
          </p:cNvPr>
          <p:cNvCxnSpPr>
            <a:cxnSpLocks/>
            <a:stCxn id="4" idx="3"/>
          </p:cNvCxnSpPr>
          <p:nvPr/>
        </p:nvCxnSpPr>
        <p:spPr>
          <a:xfrm>
            <a:off x="6898512" y="1962388"/>
            <a:ext cx="2957331" cy="1894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020FBD29-5CB2-4D3C-90B5-073CDC630148}"/>
                  </a:ext>
                </a:extLst>
              </p:cNvPr>
              <p:cNvSpPr txBox="1">
                <a:spLocks/>
              </p:cNvSpPr>
              <p:nvPr/>
            </p:nvSpPr>
            <p:spPr>
              <a:xfrm>
                <a:off x="1457890" y="2328059"/>
                <a:ext cx="3137260" cy="1260682"/>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𝑠𝑜𝑓𝑡𝑚𝑎𝑥</m:t>
                      </m:r>
                      <m:d>
                        <m:dPr>
                          <m:begChr m:val="["/>
                          <m:endChr m:val="]"/>
                          <m:ctrlPr>
                            <a:rPr lang="en-US" sz="2800" b="0" i="1" smtClean="0">
                              <a:latin typeface="Cambria Math" panose="02040503050406030204" pitchFamily="18" charset="0"/>
                              <a:cs typeface="Segoe UI" panose="020B0502040204020203" pitchFamily="34" charset="0"/>
                            </a:rPr>
                          </m:ctrlPr>
                        </m:dPr>
                        <m:e>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𝑄</m:t>
                              </m:r>
                              <m:sSup>
                                <m:sSupPr>
                                  <m:ctrlPr>
                                    <a:rPr lang="en-US" sz="2800" b="0" i="1" smtClean="0">
                                      <a:latin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cs typeface="Segoe UI" panose="020B0502040204020203" pitchFamily="34" charset="0"/>
                                    </a:rPr>
                                    <m:t>𝐾</m:t>
                                  </m:r>
                                </m:e>
                                <m:sup>
                                  <m:r>
                                    <a:rPr lang="en-US" sz="2800" b="0" i="1" smtClean="0">
                                      <a:latin typeface="Cambria Math" panose="02040503050406030204" pitchFamily="18" charset="0"/>
                                      <a:cs typeface="Segoe UI" panose="020B0502040204020203" pitchFamily="34" charset="0"/>
                                    </a:rPr>
                                    <m:t>𝑇</m:t>
                                  </m:r>
                                </m:sup>
                              </m:sSup>
                            </m:num>
                            <m:den>
                              <m:rad>
                                <m:radPr>
                                  <m:degHide m:val="on"/>
                                  <m:ctrlPr>
                                    <a:rPr lang="en-US" sz="2800" b="0" i="1" smtClean="0">
                                      <a:latin typeface="Cambria Math" panose="02040503050406030204" pitchFamily="18" charset="0"/>
                                      <a:cs typeface="Segoe UI" panose="020B0502040204020203" pitchFamily="34" charset="0"/>
                                    </a:rPr>
                                  </m:ctrlPr>
                                </m:radPr>
                                <m:deg/>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𝑑</m:t>
                                      </m:r>
                                    </m:e>
                                    <m:sub>
                                      <m:r>
                                        <a:rPr lang="en-US" sz="2800" b="0" i="1" smtClean="0">
                                          <a:latin typeface="Cambria Math" panose="02040503050406030204" pitchFamily="18" charset="0"/>
                                          <a:cs typeface="Segoe UI" panose="020B0502040204020203" pitchFamily="34" charset="0"/>
                                        </a:rPr>
                                        <m:t>𝐾</m:t>
                                      </m:r>
                                    </m:sub>
                                  </m:sSub>
                                </m:e>
                              </m:rad>
                            </m:den>
                          </m:f>
                        </m:e>
                      </m:d>
                    </m:oMath>
                  </m:oMathPara>
                </a14:m>
                <a:endParaRPr lang="en-US" sz="2800" dirty="0">
                  <a:latin typeface="+mn-lt"/>
                  <a:cs typeface="Segoe UI" panose="020B0502040204020203" pitchFamily="34" charset="0"/>
                </a:endParaRPr>
              </a:p>
            </p:txBody>
          </p:sp>
        </mc:Choice>
        <mc:Fallback xmlns="">
          <p:sp>
            <p:nvSpPr>
              <p:cNvPr id="10" name="Content Placeholder 2">
                <a:extLst>
                  <a:ext uri="{FF2B5EF4-FFF2-40B4-BE49-F238E27FC236}">
                    <a16:creationId xmlns:a16="http://schemas.microsoft.com/office/drawing/2014/main" id="{020FBD29-5CB2-4D3C-90B5-073CDC630148}"/>
                  </a:ext>
                </a:extLst>
              </p:cNvPr>
              <p:cNvSpPr txBox="1">
                <a:spLocks noRot="1" noChangeAspect="1" noMove="1" noResize="1" noEditPoints="1" noAdjustHandles="1" noChangeArrowheads="1" noChangeShapeType="1" noTextEdit="1"/>
              </p:cNvSpPr>
              <p:nvPr/>
            </p:nvSpPr>
            <p:spPr>
              <a:xfrm>
                <a:off x="1457890" y="2328059"/>
                <a:ext cx="3137260" cy="1260682"/>
              </a:xfrm>
              <a:prstGeom prst="rect">
                <a:avLst/>
              </a:prstGeom>
              <a:blipFill>
                <a:blip r:embed="rId6"/>
                <a:stretch>
                  <a:fillRect/>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D13E260B-913D-8ABF-F6AE-04695FE7048D}"/>
              </a:ext>
            </a:extLst>
          </p:cNvPr>
          <p:cNvSpPr txBox="1">
            <a:spLocks/>
          </p:cNvSpPr>
          <p:nvPr/>
        </p:nvSpPr>
        <p:spPr>
          <a:xfrm>
            <a:off x="1883229" y="3699593"/>
            <a:ext cx="5983378" cy="898705"/>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Mask prevents ‘backward’ information leakage in token sequence</a:t>
            </a:r>
          </a:p>
        </p:txBody>
      </p:sp>
      <p:cxnSp>
        <p:nvCxnSpPr>
          <p:cNvPr id="13" name="Straight Arrow Connector 12">
            <a:extLst>
              <a:ext uri="{FF2B5EF4-FFF2-40B4-BE49-F238E27FC236}">
                <a16:creationId xmlns:a16="http://schemas.microsoft.com/office/drawing/2014/main" id="{F51607DA-6FCA-B104-5012-85DA32BA3896}"/>
              </a:ext>
            </a:extLst>
          </p:cNvPr>
          <p:cNvCxnSpPr>
            <a:cxnSpLocks/>
          </p:cNvCxnSpPr>
          <p:nvPr/>
        </p:nvCxnSpPr>
        <p:spPr>
          <a:xfrm flipV="1">
            <a:off x="4473615" y="2919647"/>
            <a:ext cx="4838218" cy="846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79B67D0-150C-8C04-9CC9-19C45127E852}"/>
              </a:ext>
            </a:extLst>
          </p:cNvPr>
          <p:cNvCxnSpPr>
            <a:cxnSpLocks/>
            <a:stCxn id="11" idx="3"/>
          </p:cNvCxnSpPr>
          <p:nvPr/>
        </p:nvCxnSpPr>
        <p:spPr>
          <a:xfrm flipV="1">
            <a:off x="7866607" y="3660654"/>
            <a:ext cx="1340048" cy="4882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2D14AEB7-F8B4-01CD-4B93-C885B732F416}"/>
                  </a:ext>
                </a:extLst>
              </p:cNvPr>
              <p:cNvSpPr txBox="1">
                <a:spLocks/>
              </p:cNvSpPr>
              <p:nvPr/>
            </p:nvSpPr>
            <p:spPr>
              <a:xfrm>
                <a:off x="4644134" y="4751950"/>
                <a:ext cx="1370191" cy="1260682"/>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
                        <m:fPr>
                          <m:ctrlPr>
                            <a:rPr lang="en-US" sz="2800" i="1">
                              <a:latin typeface="Cambria Math" panose="02040503050406030204" pitchFamily="18" charset="0"/>
                              <a:cs typeface="Segoe UI" panose="020B0502040204020203" pitchFamily="34" charset="0"/>
                            </a:rPr>
                          </m:ctrlPr>
                        </m:fPr>
                        <m:num>
                          <m:r>
                            <a:rPr lang="en-US" sz="2800" i="1">
                              <a:latin typeface="Cambria Math" panose="02040503050406030204" pitchFamily="18" charset="0"/>
                              <a:cs typeface="Segoe UI" panose="020B0502040204020203" pitchFamily="34" charset="0"/>
                            </a:rPr>
                            <m:t>𝑄</m:t>
                          </m:r>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𝐾</m:t>
                              </m:r>
                            </m:e>
                            <m:sup>
                              <m:r>
                                <a:rPr lang="en-US" sz="2800" i="1">
                                  <a:latin typeface="Cambria Math" panose="02040503050406030204" pitchFamily="18" charset="0"/>
                                  <a:cs typeface="Segoe UI" panose="020B0502040204020203" pitchFamily="34" charset="0"/>
                                </a:rPr>
                                <m:t>𝑇</m:t>
                              </m:r>
                            </m:sup>
                          </m:sSup>
                        </m:num>
                        <m:den>
                          <m:rad>
                            <m:radPr>
                              <m:degHide m:val="on"/>
                              <m:ctrlPr>
                                <a:rPr lang="en-US" sz="2800" i="1">
                                  <a:latin typeface="Cambria Math" panose="02040503050406030204" pitchFamily="18" charset="0"/>
                                  <a:cs typeface="Segoe UI" panose="020B0502040204020203" pitchFamily="34" charset="0"/>
                                </a:rPr>
                              </m:ctrlPr>
                            </m:radPr>
                            <m:deg/>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𝑑</m:t>
                                  </m:r>
                                </m:e>
                                <m:sub>
                                  <m:r>
                                    <a:rPr lang="en-US" sz="2800" i="1">
                                      <a:latin typeface="Cambria Math" panose="02040503050406030204" pitchFamily="18" charset="0"/>
                                      <a:cs typeface="Segoe UI" panose="020B0502040204020203" pitchFamily="34" charset="0"/>
                                    </a:rPr>
                                    <m:t>𝐾</m:t>
                                  </m:r>
                                </m:sub>
                              </m:sSub>
                            </m:e>
                          </m:rad>
                        </m:den>
                      </m:f>
                    </m:oMath>
                  </m:oMathPara>
                </a14:m>
                <a:endParaRPr lang="en-US" sz="2800" dirty="0">
                  <a:latin typeface="+mn-lt"/>
                  <a:cs typeface="Segoe UI" panose="020B0502040204020203" pitchFamily="34" charset="0"/>
                </a:endParaRPr>
              </a:p>
            </p:txBody>
          </p:sp>
        </mc:Choice>
        <mc:Fallback xmlns="">
          <p:sp>
            <p:nvSpPr>
              <p:cNvPr id="19" name="Content Placeholder 2">
                <a:extLst>
                  <a:ext uri="{FF2B5EF4-FFF2-40B4-BE49-F238E27FC236}">
                    <a16:creationId xmlns:a16="http://schemas.microsoft.com/office/drawing/2014/main" id="{2D14AEB7-F8B4-01CD-4B93-C885B732F416}"/>
                  </a:ext>
                </a:extLst>
              </p:cNvPr>
              <p:cNvSpPr txBox="1">
                <a:spLocks noRot="1" noChangeAspect="1" noMove="1" noResize="1" noEditPoints="1" noAdjustHandles="1" noChangeArrowheads="1" noChangeShapeType="1" noTextEdit="1"/>
              </p:cNvSpPr>
              <p:nvPr/>
            </p:nvSpPr>
            <p:spPr>
              <a:xfrm>
                <a:off x="4644134" y="4751950"/>
                <a:ext cx="1370191" cy="126068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A4666BD5-1324-8EE9-4CA6-0E5B2B409FAF}"/>
                  </a:ext>
                </a:extLst>
              </p:cNvPr>
              <p:cNvSpPr txBox="1">
                <a:spLocks/>
              </p:cNvSpPr>
              <p:nvPr/>
            </p:nvSpPr>
            <p:spPr>
              <a:xfrm>
                <a:off x="7214367" y="5565504"/>
                <a:ext cx="1049958" cy="476781"/>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cs typeface="Segoe UI" panose="020B0502040204020203" pitchFamily="34" charset="0"/>
                        </a:rPr>
                        <m:t>𝑄</m:t>
                      </m:r>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𝐾</m:t>
                          </m:r>
                        </m:e>
                        <m:sup>
                          <m:r>
                            <a:rPr lang="en-US" sz="2800" i="1">
                              <a:latin typeface="Cambria Math" panose="02040503050406030204" pitchFamily="18" charset="0"/>
                              <a:cs typeface="Segoe UI" panose="020B0502040204020203" pitchFamily="34" charset="0"/>
                            </a:rPr>
                            <m:t>𝑇</m:t>
                          </m:r>
                        </m:sup>
                      </m:sSup>
                    </m:oMath>
                  </m:oMathPara>
                </a14:m>
                <a:endParaRPr lang="en-US" sz="2800" dirty="0">
                  <a:latin typeface="+mn-lt"/>
                  <a:cs typeface="Segoe UI" panose="020B0502040204020203" pitchFamily="34" charset="0"/>
                </a:endParaRPr>
              </a:p>
            </p:txBody>
          </p:sp>
        </mc:Choice>
        <mc:Fallback xmlns="">
          <p:sp>
            <p:nvSpPr>
              <p:cNvPr id="20" name="Content Placeholder 2">
                <a:extLst>
                  <a:ext uri="{FF2B5EF4-FFF2-40B4-BE49-F238E27FC236}">
                    <a16:creationId xmlns:a16="http://schemas.microsoft.com/office/drawing/2014/main" id="{A4666BD5-1324-8EE9-4CA6-0E5B2B409FAF}"/>
                  </a:ext>
                </a:extLst>
              </p:cNvPr>
              <p:cNvSpPr txBox="1">
                <a:spLocks noRot="1" noChangeAspect="1" noMove="1" noResize="1" noEditPoints="1" noAdjustHandles="1" noChangeArrowheads="1" noChangeShapeType="1" noTextEdit="1"/>
              </p:cNvSpPr>
              <p:nvPr/>
            </p:nvSpPr>
            <p:spPr>
              <a:xfrm>
                <a:off x="7214367" y="5565504"/>
                <a:ext cx="1049958" cy="476781"/>
              </a:xfrm>
              <a:prstGeom prst="rect">
                <a:avLst/>
              </a:prstGeom>
              <a:blipFill>
                <a:blip r:embed="rId8"/>
                <a:stretch>
                  <a:fillRect/>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1BB82D7-5F9E-E029-4209-E63F2BAB2073}"/>
              </a:ext>
            </a:extLst>
          </p:cNvPr>
          <p:cNvCxnSpPr>
            <a:cxnSpLocks/>
            <a:stCxn id="19" idx="3"/>
          </p:cNvCxnSpPr>
          <p:nvPr/>
        </p:nvCxnSpPr>
        <p:spPr>
          <a:xfrm flipV="1">
            <a:off x="6014325" y="4444647"/>
            <a:ext cx="3488904" cy="9376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1BD48CE-5CEA-F5F0-83A0-4FB2AABCC91A}"/>
              </a:ext>
            </a:extLst>
          </p:cNvPr>
          <p:cNvCxnSpPr>
            <a:cxnSpLocks/>
            <a:stCxn id="20" idx="3"/>
          </p:cNvCxnSpPr>
          <p:nvPr/>
        </p:nvCxnSpPr>
        <p:spPr>
          <a:xfrm flipV="1">
            <a:off x="8264325" y="4974102"/>
            <a:ext cx="1047508" cy="8297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903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p:bldP spid="19" grpId="0"/>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Attention for CV</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819755"/>
          </a:xfrm>
        </p:spPr>
        <p:txBody>
          <a:bodyPr/>
          <a:lstStyle/>
          <a:p>
            <a:pPr marL="0" indent="0">
              <a:buNone/>
            </a:pPr>
            <a:r>
              <a:rPr lang="en-US" sz="2800" dirty="0">
                <a:latin typeface="+mn-lt"/>
                <a:cs typeface="Segoe UI" panose="020B0502040204020203" pitchFamily="34" charset="0"/>
              </a:rPr>
              <a:t>Transformer architecture uses scaled dot-product </a:t>
            </a:r>
            <a:r>
              <a:rPr lang="en-US" sz="2800" b="1" dirty="0">
                <a:latin typeface="+mn-lt"/>
                <a:cs typeface="Segoe UI" panose="020B0502040204020203" pitchFamily="34" charset="0"/>
              </a:rPr>
              <a:t>self attention     </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72CD53BB-C3B3-99B9-1D7D-20305982F967}"/>
                  </a:ext>
                </a:extLst>
              </p:cNvPr>
              <p:cNvSpPr txBox="1">
                <a:spLocks/>
              </p:cNvSpPr>
              <p:nvPr/>
            </p:nvSpPr>
            <p:spPr>
              <a:xfrm>
                <a:off x="379512" y="1766098"/>
                <a:ext cx="7897114" cy="459812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For self attention </a:t>
                </a:r>
                <a14:m>
                  <m:oMath xmlns:m="http://schemas.openxmlformats.org/officeDocument/2006/math">
                    <m:r>
                      <a:rPr lang="en-US" sz="2800" b="0" i="1" smtClean="0">
                        <a:latin typeface="Cambria Math" panose="02040503050406030204" pitchFamily="18" charset="0"/>
                        <a:cs typeface="Segoe UI" panose="020B0502040204020203" pitchFamily="34" charset="0"/>
                      </a:rPr>
                      <m:t>𝑄</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𝐾</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𝑉</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Where </a:t>
                </a:r>
                <a14:m>
                  <m:oMath xmlns:m="http://schemas.openxmlformats.org/officeDocument/2006/math">
                    <m:r>
                      <a:rPr lang="en-US" sz="2800" b="0" i="1" smtClean="0">
                        <a:latin typeface="Cambria Math" panose="02040503050406030204" pitchFamily="18" charset="0"/>
                        <a:cs typeface="Segoe UI" panose="020B0502040204020203" pitchFamily="34" charset="0"/>
                      </a:rPr>
                      <m:t>𝑄</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𝐾</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𝑉</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pixel values </a:t>
                </a:r>
              </a:p>
              <a:p>
                <a:r>
                  <a:rPr lang="en-US" sz="2800" dirty="0">
                    <a:latin typeface="+mn-lt"/>
                    <a:cs typeface="Segoe UI" panose="020B0502040204020203" pitchFamily="34" charset="0"/>
                  </a:rPr>
                  <a:t>In other words, self attention is dot product attention of the image with itself       </a:t>
                </a:r>
              </a:p>
            </p:txBody>
          </p:sp>
        </mc:Choice>
        <mc:Fallback xmlns="">
          <p:sp>
            <p:nvSpPr>
              <p:cNvPr id="4" name="Content Placeholder 2">
                <a:extLst>
                  <a:ext uri="{FF2B5EF4-FFF2-40B4-BE49-F238E27FC236}">
                    <a16:creationId xmlns:a16="http://schemas.microsoft.com/office/drawing/2014/main" id="{72CD53BB-C3B3-99B9-1D7D-20305982F967}"/>
                  </a:ext>
                </a:extLst>
              </p:cNvPr>
              <p:cNvSpPr txBox="1">
                <a:spLocks noRot="1" noChangeAspect="1" noMove="1" noResize="1" noEditPoints="1" noAdjustHandles="1" noChangeArrowheads="1" noChangeShapeType="1" noTextEdit="1"/>
              </p:cNvSpPr>
              <p:nvPr/>
            </p:nvSpPr>
            <p:spPr>
              <a:xfrm>
                <a:off x="379512" y="1766098"/>
                <a:ext cx="7897114" cy="4598126"/>
              </a:xfrm>
              <a:prstGeom prst="rect">
                <a:avLst/>
              </a:prstGeom>
              <a:blipFill>
                <a:blip r:embed="rId3"/>
                <a:stretch>
                  <a:fillRect l="-1389" t="-132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B6151BE-3779-8917-2918-764EEF4D0214}"/>
              </a:ext>
            </a:extLst>
          </p:cNvPr>
          <p:cNvPicPr>
            <a:picLocks noChangeAspect="1"/>
          </p:cNvPicPr>
          <p:nvPr/>
        </p:nvPicPr>
        <p:blipFill>
          <a:blip r:embed="rId4"/>
          <a:stretch>
            <a:fillRect/>
          </a:stretch>
        </p:blipFill>
        <p:spPr>
          <a:xfrm>
            <a:off x="9298114" y="1578498"/>
            <a:ext cx="2266198" cy="4296947"/>
          </a:xfrm>
          <a:prstGeom prst="rect">
            <a:avLst/>
          </a:prstGeom>
        </p:spPr>
      </p:pic>
      <p:sp>
        <p:nvSpPr>
          <p:cNvPr id="8" name="TextBox 7">
            <a:extLst>
              <a:ext uri="{FF2B5EF4-FFF2-40B4-BE49-F238E27FC236}">
                <a16:creationId xmlns:a16="http://schemas.microsoft.com/office/drawing/2014/main" id="{74FA8981-9FCB-AEEB-33B2-712B302B950D}"/>
              </a:ext>
            </a:extLst>
          </p:cNvPr>
          <p:cNvSpPr txBox="1"/>
          <p:nvPr/>
        </p:nvSpPr>
        <p:spPr>
          <a:xfrm>
            <a:off x="9246132" y="5994892"/>
            <a:ext cx="2657814" cy="369332"/>
          </a:xfrm>
          <a:prstGeom prst="rect">
            <a:avLst/>
          </a:prstGeom>
          <a:noFill/>
        </p:spPr>
        <p:txBody>
          <a:bodyPr wrap="square" rtlCol="0">
            <a:spAutoFit/>
          </a:bodyPr>
          <a:lstStyle/>
          <a:p>
            <a:r>
              <a:rPr lang="en-US" dirty="0"/>
              <a:t>From </a:t>
            </a:r>
            <a:r>
              <a:rPr lang="en-US" dirty="0">
                <a:hlinkClick r:id="rId5"/>
              </a:rPr>
              <a:t>Vaswani, et.al., 2016 </a:t>
            </a:r>
            <a:endParaRPr lang="en-US" dirty="0"/>
          </a:p>
        </p:txBody>
      </p:sp>
    </p:spTree>
    <p:extLst>
      <p:ext uri="{BB962C8B-B14F-4D97-AF65-F5344CB8AC3E}">
        <p14:creationId xmlns:p14="http://schemas.microsoft.com/office/powerpoint/2010/main" val="3980712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Attention for CV</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819755"/>
          </a:xfrm>
        </p:spPr>
        <p:txBody>
          <a:bodyPr/>
          <a:lstStyle/>
          <a:p>
            <a:pPr marL="0" indent="0">
              <a:buNone/>
            </a:pPr>
            <a:r>
              <a:rPr lang="en-US" sz="2800" dirty="0">
                <a:latin typeface="+mn-lt"/>
                <a:cs typeface="Segoe UI" panose="020B0502040204020203" pitchFamily="34" charset="0"/>
              </a:rPr>
              <a:t>Transformer architecture </a:t>
            </a:r>
            <a:r>
              <a:rPr lang="en-US" sz="2800" b="1" dirty="0">
                <a:latin typeface="+mn-lt"/>
                <a:cs typeface="Segoe UI" panose="020B0502040204020203" pitchFamily="34" charset="0"/>
              </a:rPr>
              <a:t>multi-headed self attention     </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72CD53BB-C3B3-99B9-1D7D-20305982F967}"/>
                  </a:ext>
                </a:extLst>
              </p:cNvPr>
              <p:cNvSpPr txBox="1">
                <a:spLocks/>
              </p:cNvSpPr>
              <p:nvPr/>
            </p:nvSpPr>
            <p:spPr>
              <a:xfrm>
                <a:off x="379512" y="1766098"/>
                <a:ext cx="7594056" cy="459812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Use multiple scaled dot-product self attention heads to create richer feature map   </a:t>
                </a:r>
              </a:p>
              <a:p>
                <a:r>
                  <a:rPr lang="en-US" sz="2800" dirty="0">
                    <a:latin typeface="+mn-lt"/>
                    <a:cs typeface="Segoe UI" panose="020B0502040204020203" pitchFamily="34" charset="0"/>
                  </a:rPr>
                  <a:t>Each head creates different map </a:t>
                </a:r>
              </a:p>
              <a:p>
                <a:pPr lvl="1"/>
                <a:r>
                  <a:rPr lang="en-US" sz="2400" dirty="0">
                    <a:latin typeface="+mn-lt"/>
                    <a:cs typeface="Segoe UI" panose="020B0502040204020203" pitchFamily="34" charset="0"/>
                  </a:rPr>
                  <a:t>Different maps put attention on different features</a:t>
                </a:r>
              </a:p>
              <a:p>
                <a:pPr lvl="1"/>
                <a:r>
                  <a:rPr lang="en-US" sz="2400" dirty="0">
                    <a:latin typeface="+mn-lt"/>
                    <a:cs typeface="Segoe UI" panose="020B0502040204020203" pitchFamily="34" charset="0"/>
                  </a:rPr>
                  <a:t>Analogous to CNN multi-channel feature maps</a:t>
                </a:r>
              </a:p>
              <a:p>
                <a:r>
                  <a:rPr lang="en-US" sz="2800" dirty="0">
                    <a:latin typeface="+mn-lt"/>
                    <a:cs typeface="Segoe UI" panose="020B0502040204020203" pitchFamily="34" charset="0"/>
                  </a:rPr>
                  <a:t>Linearly weight </a:t>
                </a:r>
                <a14:m>
                  <m:oMath xmlns:m="http://schemas.openxmlformats.org/officeDocument/2006/math">
                    <m:r>
                      <a:rPr lang="en-US" sz="2800" b="0" i="1" smtClean="0">
                        <a:latin typeface="Cambria Math" panose="02040503050406030204" pitchFamily="18" charset="0"/>
                        <a:cs typeface="Segoe UI" panose="020B0502040204020203" pitchFamily="34" charset="0"/>
                      </a:rPr>
                      <m:t>𝑉</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𝐾</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𝑄</m:t>
                    </m:r>
                  </m:oMath>
                </a14:m>
                <a:r>
                  <a:rPr lang="en-US" sz="2800" dirty="0">
                    <a:latin typeface="+mn-lt"/>
                    <a:cs typeface="Segoe UI" panose="020B0502040204020203" pitchFamily="34" charset="0"/>
                  </a:rPr>
                  <a:t> ensures each attention map is different          </a:t>
                </a:r>
              </a:p>
            </p:txBody>
          </p:sp>
        </mc:Choice>
        <mc:Fallback xmlns="">
          <p:sp>
            <p:nvSpPr>
              <p:cNvPr id="4" name="Content Placeholder 2">
                <a:extLst>
                  <a:ext uri="{FF2B5EF4-FFF2-40B4-BE49-F238E27FC236}">
                    <a16:creationId xmlns:a16="http://schemas.microsoft.com/office/drawing/2014/main" id="{72CD53BB-C3B3-99B9-1D7D-20305982F967}"/>
                  </a:ext>
                </a:extLst>
              </p:cNvPr>
              <p:cNvSpPr txBox="1">
                <a:spLocks noRot="1" noChangeAspect="1" noMove="1" noResize="1" noEditPoints="1" noAdjustHandles="1" noChangeArrowheads="1" noChangeShapeType="1" noTextEdit="1"/>
              </p:cNvSpPr>
              <p:nvPr/>
            </p:nvSpPr>
            <p:spPr>
              <a:xfrm>
                <a:off x="379512" y="1766098"/>
                <a:ext cx="7594056" cy="4598126"/>
              </a:xfrm>
              <a:prstGeom prst="rect">
                <a:avLst/>
              </a:prstGeom>
              <a:blipFill>
                <a:blip r:embed="rId3"/>
                <a:stretch>
                  <a:fillRect l="-1445" t="-132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74FA8981-9FCB-AEEB-33B2-712B302B950D}"/>
              </a:ext>
            </a:extLst>
          </p:cNvPr>
          <p:cNvSpPr txBox="1"/>
          <p:nvPr/>
        </p:nvSpPr>
        <p:spPr>
          <a:xfrm>
            <a:off x="8885597" y="6042285"/>
            <a:ext cx="2657814" cy="369332"/>
          </a:xfrm>
          <a:prstGeom prst="rect">
            <a:avLst/>
          </a:prstGeom>
          <a:noFill/>
        </p:spPr>
        <p:txBody>
          <a:bodyPr wrap="square" rtlCol="0">
            <a:spAutoFit/>
          </a:bodyPr>
          <a:lstStyle/>
          <a:p>
            <a:r>
              <a:rPr lang="en-US" dirty="0"/>
              <a:t>From </a:t>
            </a:r>
            <a:r>
              <a:rPr lang="en-US" dirty="0">
                <a:hlinkClick r:id="rId4"/>
              </a:rPr>
              <a:t>Vaswani, et.al., 2016 </a:t>
            </a:r>
            <a:endParaRPr lang="en-US" dirty="0"/>
          </a:p>
        </p:txBody>
      </p:sp>
      <p:pic>
        <p:nvPicPr>
          <p:cNvPr id="7" name="Picture 6">
            <a:extLst>
              <a:ext uri="{FF2B5EF4-FFF2-40B4-BE49-F238E27FC236}">
                <a16:creationId xmlns:a16="http://schemas.microsoft.com/office/drawing/2014/main" id="{4755C4CE-EAD4-98B0-032D-F4A19566FF3F}"/>
              </a:ext>
            </a:extLst>
          </p:cNvPr>
          <p:cNvPicPr>
            <a:picLocks noChangeAspect="1"/>
          </p:cNvPicPr>
          <p:nvPr/>
        </p:nvPicPr>
        <p:blipFill>
          <a:blip r:embed="rId5"/>
          <a:stretch>
            <a:fillRect/>
          </a:stretch>
        </p:blipFill>
        <p:spPr>
          <a:xfrm>
            <a:off x="8540376" y="1451358"/>
            <a:ext cx="3627240" cy="4692454"/>
          </a:xfrm>
          <a:prstGeom prst="rect">
            <a:avLst/>
          </a:prstGeom>
        </p:spPr>
      </p:pic>
      <p:cxnSp>
        <p:nvCxnSpPr>
          <p:cNvPr id="5" name="Straight Arrow Connector 4">
            <a:extLst>
              <a:ext uri="{FF2B5EF4-FFF2-40B4-BE49-F238E27FC236}">
                <a16:creationId xmlns:a16="http://schemas.microsoft.com/office/drawing/2014/main" id="{C506D521-3947-2D2B-2BBB-8B1523EAF559}"/>
              </a:ext>
            </a:extLst>
          </p:cNvPr>
          <p:cNvCxnSpPr>
            <a:cxnSpLocks/>
          </p:cNvCxnSpPr>
          <p:nvPr/>
        </p:nvCxnSpPr>
        <p:spPr>
          <a:xfrm>
            <a:off x="5701553" y="3119718"/>
            <a:ext cx="2743200" cy="2151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28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Attention for CV</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21502"/>
            <a:ext cx="11525250" cy="819755"/>
          </a:xfrm>
        </p:spPr>
        <p:txBody>
          <a:bodyPr/>
          <a:lstStyle/>
          <a:p>
            <a:pPr marL="0" indent="0">
              <a:buNone/>
            </a:pPr>
            <a:r>
              <a:rPr lang="en-US" sz="2800" dirty="0">
                <a:latin typeface="+mn-lt"/>
                <a:cs typeface="Segoe UI" panose="020B0502040204020203" pitchFamily="34" charset="0"/>
              </a:rPr>
              <a:t>Transformer architecture </a:t>
            </a:r>
            <a:r>
              <a:rPr lang="en-US" sz="2800" b="1" dirty="0">
                <a:latin typeface="+mn-lt"/>
                <a:cs typeface="Segoe UI" panose="020B0502040204020203" pitchFamily="34" charset="0"/>
              </a:rPr>
              <a:t>multi-headed self attention     </a:t>
            </a:r>
          </a:p>
        </p:txBody>
      </p:sp>
      <p:sp>
        <p:nvSpPr>
          <p:cNvPr id="8" name="TextBox 7">
            <a:extLst>
              <a:ext uri="{FF2B5EF4-FFF2-40B4-BE49-F238E27FC236}">
                <a16:creationId xmlns:a16="http://schemas.microsoft.com/office/drawing/2014/main" id="{74FA8981-9FCB-AEEB-33B2-712B302B950D}"/>
              </a:ext>
            </a:extLst>
          </p:cNvPr>
          <p:cNvSpPr txBox="1"/>
          <p:nvPr/>
        </p:nvSpPr>
        <p:spPr>
          <a:xfrm>
            <a:off x="8885597" y="6042285"/>
            <a:ext cx="2657814" cy="369332"/>
          </a:xfrm>
          <a:prstGeom prst="rect">
            <a:avLst/>
          </a:prstGeom>
          <a:noFill/>
        </p:spPr>
        <p:txBody>
          <a:bodyPr wrap="square" rtlCol="0">
            <a:spAutoFit/>
          </a:bodyPr>
          <a:lstStyle/>
          <a:p>
            <a:r>
              <a:rPr lang="en-US" dirty="0"/>
              <a:t>From </a:t>
            </a:r>
            <a:r>
              <a:rPr lang="en-US" dirty="0">
                <a:hlinkClick r:id="rId3"/>
              </a:rPr>
              <a:t>Vaswani, et.al., 2016 </a:t>
            </a:r>
            <a:endParaRPr lang="en-US" dirty="0"/>
          </a:p>
        </p:txBody>
      </p:sp>
      <p:pic>
        <p:nvPicPr>
          <p:cNvPr id="7" name="Picture 6">
            <a:extLst>
              <a:ext uri="{FF2B5EF4-FFF2-40B4-BE49-F238E27FC236}">
                <a16:creationId xmlns:a16="http://schemas.microsoft.com/office/drawing/2014/main" id="{4755C4CE-EAD4-98B0-032D-F4A19566FF3F}"/>
              </a:ext>
            </a:extLst>
          </p:cNvPr>
          <p:cNvPicPr>
            <a:picLocks noChangeAspect="1"/>
          </p:cNvPicPr>
          <p:nvPr/>
        </p:nvPicPr>
        <p:blipFill>
          <a:blip r:embed="rId4"/>
          <a:stretch>
            <a:fillRect/>
          </a:stretch>
        </p:blipFill>
        <p:spPr>
          <a:xfrm>
            <a:off x="8689413" y="1495243"/>
            <a:ext cx="3478203" cy="4499649"/>
          </a:xfrm>
          <a:prstGeom prst="rect">
            <a:avLst/>
          </a:prstGeom>
        </p:spPr>
      </p:pic>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567A793B-CEA1-12CE-1B09-5384D3B53668}"/>
                  </a:ext>
                </a:extLst>
              </p:cNvPr>
              <p:cNvSpPr txBox="1">
                <a:spLocks/>
              </p:cNvSpPr>
              <p:nvPr/>
            </p:nvSpPr>
            <p:spPr>
              <a:xfrm>
                <a:off x="2066081" y="2947969"/>
                <a:ext cx="6109516" cy="941419"/>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800" dirty="0">
                    <a:latin typeface="+mn-lt"/>
                    <a:cs typeface="Segoe UI" panose="020B0502040204020203" pitchFamily="34" charset="0"/>
                  </a:rPr>
                  <a:t>Concatenate output of </a:t>
                </a:r>
                <a:r>
                  <a:rPr lang="en-US" sz="2800" i="1" dirty="0">
                    <a:latin typeface="+mn-lt"/>
                    <a:cs typeface="Segoe UI" panose="020B0502040204020203" pitchFamily="34" charset="0"/>
                  </a:rPr>
                  <a:t>h </a:t>
                </a:r>
                <a:r>
                  <a:rPr lang="en-US" sz="2800" dirty="0">
                    <a:latin typeface="+mn-lt"/>
                    <a:cs typeface="Segoe UI" panose="020B0502040204020203" pitchFamily="34" charset="0"/>
                  </a:rPr>
                  <a:t>attention heads</a:t>
                </a:r>
              </a:p>
              <a:p>
                <a:pPr marL="0" indent="0">
                  <a:spcBef>
                    <a:spcPts val="0"/>
                  </a:spcBef>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𝑐𝑜𝑛𝑐𝑎𝑡</m:t>
                      </m:r>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h</m:t>
                          </m:r>
                        </m:e>
                        <m:sub>
                          <m:r>
                            <a:rPr lang="en-US" sz="2800" b="0" i="1" smtClean="0">
                              <a:latin typeface="Cambria Math" panose="02040503050406030204" pitchFamily="18" charset="0"/>
                              <a:cs typeface="Segoe UI" panose="020B0502040204020203" pitchFamily="34" charset="0"/>
                            </a:rPr>
                            <m:t>1</m:t>
                          </m:r>
                        </m:sub>
                      </m:sSub>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h</m:t>
                          </m:r>
                        </m:e>
                        <m:sub>
                          <m:r>
                            <a:rPr lang="en-US" sz="2800" b="0" i="1" smtClean="0">
                              <a:latin typeface="Cambria Math" panose="02040503050406030204" pitchFamily="18" charset="0"/>
                              <a:cs typeface="Segoe UI" panose="020B0502040204020203" pitchFamily="34" charset="0"/>
                            </a:rPr>
                            <m:t>2</m:t>
                          </m:r>
                        </m:sub>
                      </m:sSub>
                      <m:r>
                        <a:rPr lang="en-US" sz="2800" i="1">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h</m:t>
                          </m:r>
                        </m:e>
                        <m:sub>
                          <m:r>
                            <a:rPr lang="en-US" sz="2800" b="0" i="1" smtClean="0">
                              <a:latin typeface="Cambria Math" panose="02040503050406030204" pitchFamily="18" charset="0"/>
                              <a:cs typeface="Segoe UI" panose="020B0502040204020203" pitchFamily="34" charset="0"/>
                            </a:rPr>
                            <m:t>h</m:t>
                          </m:r>
                        </m:sub>
                      </m:sSub>
                      <m:r>
                        <a:rPr lang="en-US" sz="2800" b="0" i="1" smtClean="0">
                          <a:latin typeface="Cambria Math" panose="02040503050406030204" pitchFamily="18" charset="0"/>
                          <a:cs typeface="Segoe UI" panose="020B0502040204020203" pitchFamily="34" charset="0"/>
                        </a:rPr>
                        <m:t>)</m:t>
                      </m:r>
                    </m:oMath>
                  </m:oMathPara>
                </a14:m>
                <a:endParaRPr lang="en-US" sz="2800" dirty="0">
                  <a:latin typeface="+mn-lt"/>
                  <a:cs typeface="Segoe UI" panose="020B0502040204020203" pitchFamily="34" charset="0"/>
                </a:endParaRPr>
              </a:p>
            </p:txBody>
          </p:sp>
        </mc:Choice>
        <mc:Fallback xmlns="">
          <p:sp>
            <p:nvSpPr>
              <p:cNvPr id="9" name="Content Placeholder 2">
                <a:extLst>
                  <a:ext uri="{FF2B5EF4-FFF2-40B4-BE49-F238E27FC236}">
                    <a16:creationId xmlns:a16="http://schemas.microsoft.com/office/drawing/2014/main" id="{567A793B-CEA1-12CE-1B09-5384D3B53668}"/>
                  </a:ext>
                </a:extLst>
              </p:cNvPr>
              <p:cNvSpPr txBox="1">
                <a:spLocks noRot="1" noChangeAspect="1" noMove="1" noResize="1" noEditPoints="1" noAdjustHandles="1" noChangeArrowheads="1" noChangeShapeType="1" noTextEdit="1"/>
              </p:cNvSpPr>
              <p:nvPr/>
            </p:nvSpPr>
            <p:spPr>
              <a:xfrm>
                <a:off x="2066081" y="2947969"/>
                <a:ext cx="6109516" cy="941419"/>
              </a:xfrm>
              <a:prstGeom prst="rect">
                <a:avLst/>
              </a:prstGeom>
              <a:blipFill>
                <a:blip r:embed="rId5"/>
                <a:stretch>
                  <a:fillRect l="-2096" t="-6494" r="-15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72CD53BB-C3B3-99B9-1D7D-20305982F967}"/>
                  </a:ext>
                </a:extLst>
              </p:cNvPr>
              <p:cNvSpPr txBox="1">
                <a:spLocks/>
              </p:cNvSpPr>
              <p:nvPr/>
            </p:nvSpPr>
            <p:spPr>
              <a:xfrm>
                <a:off x="793938" y="1431432"/>
                <a:ext cx="7331490" cy="923212"/>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800" dirty="0">
                    <a:latin typeface="+mn-lt"/>
                    <a:cs typeface="Segoe UI" panose="020B0502040204020203" pitchFamily="34" charset="0"/>
                  </a:rPr>
                  <a:t>Linear weighting of multi-head output by </a:t>
                </a:r>
              </a:p>
              <a:p>
                <a:pPr marL="0" indent="0">
                  <a:spcBef>
                    <a:spcPts val="0"/>
                  </a:spcBef>
                  <a:buNone/>
                </a:pPr>
                <a:r>
                  <a:rPr lang="en-US" sz="2800" b="1" dirty="0">
                    <a:latin typeface="+mn-lt"/>
                    <a:cs typeface="Segoe UI" panose="020B0502040204020203" pitchFamily="34" charset="0"/>
                  </a:rPr>
                  <a:t>learned weight tensor </a:t>
                </a:r>
                <a14:m>
                  <m:oMath xmlns:m="http://schemas.openxmlformats.org/officeDocument/2006/math">
                    <m:sSup>
                      <m:sSupPr>
                        <m:ctrlPr>
                          <a:rPr lang="en-US" sz="2800" i="1" smtClean="0">
                            <a:latin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cs typeface="Segoe UI" panose="020B0502040204020203" pitchFamily="34" charset="0"/>
                          </a:rPr>
                          <m:t>𝑊</m:t>
                        </m:r>
                      </m:e>
                      <m:sup>
                        <m:r>
                          <a:rPr lang="en-US" sz="2800" b="0" i="1" smtClean="0">
                            <a:latin typeface="Cambria Math" panose="02040503050406030204" pitchFamily="18" charset="0"/>
                            <a:cs typeface="Segoe UI" panose="020B0502040204020203" pitchFamily="34" charset="0"/>
                          </a:rPr>
                          <m:t>0</m:t>
                        </m:r>
                      </m:sup>
                    </m:sSup>
                  </m:oMath>
                </a14:m>
                <a:r>
                  <a:rPr lang="en-US" sz="2800" dirty="0">
                    <a:latin typeface="+mn-lt"/>
                    <a:cs typeface="Segoe UI" panose="020B0502040204020203" pitchFamily="34" charset="0"/>
                  </a:rPr>
                  <a:t>    </a:t>
                </a:r>
              </a:p>
              <a:p>
                <a:pPr marL="0" indent="0">
                  <a:spcBef>
                    <a:spcPts val="0"/>
                  </a:spcBef>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𝑀𝑢𝑙𝑡𝑖𝐻𝑒𝑎𝑑</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𝑄</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𝐾</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𝑉</m:t>
                          </m:r>
                        </m:e>
                      </m:d>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𝑐𝑜𝑛𝑐𝑎𝑡</m:t>
                      </m:r>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h</m:t>
                          </m:r>
                        </m:e>
                        <m:sub>
                          <m:r>
                            <a:rPr lang="en-US" sz="2800" b="0" i="1" smtClean="0">
                              <a:latin typeface="Cambria Math" panose="02040503050406030204" pitchFamily="18" charset="0"/>
                              <a:cs typeface="Segoe UI" panose="020B0502040204020203" pitchFamily="34" charset="0"/>
                            </a:rPr>
                            <m:t>1</m:t>
                          </m:r>
                        </m:sub>
                      </m:sSub>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h</m:t>
                          </m:r>
                        </m:e>
                        <m:sub>
                          <m:r>
                            <a:rPr lang="en-US" sz="2800" b="0" i="1" smtClean="0">
                              <a:latin typeface="Cambria Math" panose="02040503050406030204" pitchFamily="18" charset="0"/>
                              <a:cs typeface="Segoe UI" panose="020B0502040204020203" pitchFamily="34" charset="0"/>
                            </a:rPr>
                            <m:t>2</m:t>
                          </m:r>
                        </m:sub>
                      </m:sSub>
                      <m:r>
                        <a:rPr lang="en-US" sz="2800" i="1">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h</m:t>
                          </m:r>
                        </m:e>
                        <m:sub>
                          <m:r>
                            <a:rPr lang="en-US" sz="2800" b="0" i="1" smtClean="0">
                              <a:latin typeface="Cambria Math" panose="02040503050406030204" pitchFamily="18" charset="0"/>
                              <a:cs typeface="Segoe UI" panose="020B0502040204020203" pitchFamily="34" charset="0"/>
                            </a:rPr>
                            <m:t>h</m:t>
                          </m:r>
                        </m:sub>
                      </m:sSub>
                      <m:r>
                        <a:rPr lang="en-US" sz="2800" b="0" i="1" smtClean="0">
                          <a:latin typeface="Cambria Math" panose="02040503050406030204" pitchFamily="18" charset="0"/>
                          <a:cs typeface="Segoe UI" panose="020B0502040204020203" pitchFamily="34" charset="0"/>
                        </a:rPr>
                        <m:t>)</m:t>
                      </m:r>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𝑊</m:t>
                          </m:r>
                        </m:e>
                        <m:sup>
                          <m:r>
                            <a:rPr lang="en-US" sz="2800" i="1">
                              <a:latin typeface="Cambria Math" panose="02040503050406030204" pitchFamily="18" charset="0"/>
                              <a:cs typeface="Segoe UI" panose="020B0502040204020203" pitchFamily="34" charset="0"/>
                            </a:rPr>
                            <m:t>0</m:t>
                          </m:r>
                        </m:sup>
                      </m:sSup>
                    </m:oMath>
                  </m:oMathPara>
                </a14:m>
                <a:endParaRPr lang="en-US" sz="2800" dirty="0">
                  <a:latin typeface="+mn-lt"/>
                  <a:cs typeface="Segoe UI" panose="020B0502040204020203" pitchFamily="34" charset="0"/>
                </a:endParaRPr>
              </a:p>
            </p:txBody>
          </p:sp>
        </mc:Choice>
        <mc:Fallback xmlns="">
          <p:sp>
            <p:nvSpPr>
              <p:cNvPr id="4" name="Content Placeholder 2">
                <a:extLst>
                  <a:ext uri="{FF2B5EF4-FFF2-40B4-BE49-F238E27FC236}">
                    <a16:creationId xmlns:a16="http://schemas.microsoft.com/office/drawing/2014/main" id="{72CD53BB-C3B3-99B9-1D7D-20305982F967}"/>
                  </a:ext>
                </a:extLst>
              </p:cNvPr>
              <p:cNvSpPr txBox="1">
                <a:spLocks noRot="1" noChangeAspect="1" noMove="1" noResize="1" noEditPoints="1" noAdjustHandles="1" noChangeArrowheads="1" noChangeShapeType="1" noTextEdit="1"/>
              </p:cNvSpPr>
              <p:nvPr/>
            </p:nvSpPr>
            <p:spPr>
              <a:xfrm>
                <a:off x="793938" y="1431432"/>
                <a:ext cx="7331490" cy="923212"/>
              </a:xfrm>
              <a:prstGeom prst="rect">
                <a:avLst/>
              </a:prstGeom>
              <a:blipFill>
                <a:blip r:embed="rId6"/>
                <a:stretch>
                  <a:fillRect l="-1663" t="-6623" b="-43046"/>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6C6BC410-830D-88B4-E5F9-8958C985D6E6}"/>
              </a:ext>
            </a:extLst>
          </p:cNvPr>
          <p:cNvCxnSpPr>
            <a:cxnSpLocks/>
            <a:stCxn id="9" idx="3"/>
          </p:cNvCxnSpPr>
          <p:nvPr/>
        </p:nvCxnSpPr>
        <p:spPr>
          <a:xfrm flipV="1">
            <a:off x="8175597" y="2696901"/>
            <a:ext cx="1466114" cy="7217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A6C8A3EE-1DE2-32E2-7A77-4D5ABF8D45CC}"/>
                  </a:ext>
                </a:extLst>
              </p:cNvPr>
              <p:cNvSpPr txBox="1">
                <a:spLocks/>
              </p:cNvSpPr>
              <p:nvPr/>
            </p:nvSpPr>
            <p:spPr>
              <a:xfrm>
                <a:off x="680445" y="4031274"/>
                <a:ext cx="6848876" cy="1168901"/>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800" dirty="0">
                    <a:latin typeface="+mn-lt"/>
                    <a:cs typeface="Segoe UI" panose="020B0502040204020203" pitchFamily="34" charset="0"/>
                  </a:rPr>
                  <a:t>Multi-headed dot product self-attention</a:t>
                </a:r>
              </a:p>
              <a:p>
                <a:pPr marL="0" indent="0">
                  <a:spcBef>
                    <a:spcPts val="0"/>
                  </a:spcBef>
                  <a:buNone/>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h</m:t>
                          </m:r>
                        </m:e>
                        <m:sub>
                          <m:r>
                            <a:rPr lang="en-US" sz="2800" b="0" i="1" smtClean="0">
                              <a:latin typeface="Cambria Math" panose="02040503050406030204" pitchFamily="18" charset="0"/>
                              <a:cs typeface="Segoe UI" panose="020B0502040204020203" pitchFamily="34" charset="0"/>
                            </a:rPr>
                            <m:t>𝑖</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𝑄</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𝐾</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𝑉</m:t>
                          </m:r>
                        </m:e>
                      </m:d>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𝑎𝑡𝑡𝑒𝑛𝑡𝑖𝑜𝑛</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𝑄</m:t>
                      </m:r>
                      <m:sSubSup>
                        <m:sSubSupPr>
                          <m:ctrlPr>
                            <a:rPr lang="en-US" sz="2800" b="0" i="1" smtClean="0">
                              <a:latin typeface="Cambria Math" panose="02040503050406030204" pitchFamily="18" charset="0"/>
                              <a:cs typeface="Segoe UI" panose="020B0502040204020203" pitchFamily="34" charset="0"/>
                            </a:rPr>
                          </m:ctrlPr>
                        </m:sSubSupPr>
                        <m:e>
                          <m:r>
                            <a:rPr lang="en-US" sz="2800" b="0" i="1" smtClean="0">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𝑖</m:t>
                          </m:r>
                        </m:sub>
                        <m:sup>
                          <m:r>
                            <a:rPr lang="en-US" sz="2800" b="0" i="1" smtClean="0">
                              <a:latin typeface="Cambria Math" panose="02040503050406030204" pitchFamily="18" charset="0"/>
                              <a:cs typeface="Segoe UI" panose="020B0502040204020203" pitchFamily="34" charset="0"/>
                            </a:rPr>
                            <m:t>𝑄</m:t>
                          </m:r>
                        </m:sup>
                      </m:sSubSup>
                      <m:r>
                        <a:rPr lang="en-US" sz="2800" i="1">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𝐾</m:t>
                      </m:r>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cs typeface="Segoe UI" panose="020B0502040204020203" pitchFamily="34" charset="0"/>
                            </a:rPr>
                            <m:t>𝑖</m:t>
                          </m:r>
                        </m:sub>
                        <m:sup>
                          <m:r>
                            <a:rPr lang="en-US" sz="2800" b="0" i="1" smtClean="0">
                              <a:latin typeface="Cambria Math" panose="02040503050406030204" pitchFamily="18" charset="0"/>
                              <a:cs typeface="Segoe UI" panose="020B0502040204020203" pitchFamily="34" charset="0"/>
                            </a:rPr>
                            <m:t>𝑘</m:t>
                          </m:r>
                        </m:sup>
                      </m:sSubSup>
                      <m:r>
                        <a:rPr lang="en-US" sz="2800" i="1">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𝑉</m:t>
                      </m:r>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cs typeface="Segoe UI" panose="020B0502040204020203" pitchFamily="34" charset="0"/>
                            </a:rPr>
                            <m:t>𝑖</m:t>
                          </m:r>
                        </m:sub>
                        <m:sup>
                          <m:r>
                            <a:rPr lang="en-US" sz="2800" b="0" i="1" smtClean="0">
                              <a:latin typeface="Cambria Math" panose="02040503050406030204" pitchFamily="18" charset="0"/>
                              <a:cs typeface="Segoe UI" panose="020B0502040204020203" pitchFamily="34" charset="0"/>
                            </a:rPr>
                            <m:t>𝑉</m:t>
                          </m:r>
                        </m:sup>
                      </m:sSubSup>
                      <m:r>
                        <a:rPr lang="en-US" sz="2800" b="0" i="1" smtClean="0">
                          <a:latin typeface="Cambria Math" panose="02040503050406030204" pitchFamily="18" charset="0"/>
                          <a:cs typeface="Segoe UI" panose="020B0502040204020203" pitchFamily="34" charset="0"/>
                        </a:rPr>
                        <m:t>)</m:t>
                      </m:r>
                    </m:oMath>
                  </m:oMathPara>
                </a14:m>
                <a:endParaRPr lang="en-US" sz="2800" dirty="0">
                  <a:latin typeface="+mn-lt"/>
                  <a:cs typeface="Segoe UI" panose="020B0502040204020203" pitchFamily="34" charset="0"/>
                </a:endParaRPr>
              </a:p>
            </p:txBody>
          </p:sp>
        </mc:Choice>
        <mc:Fallback xmlns="">
          <p:sp>
            <p:nvSpPr>
              <p:cNvPr id="22" name="Content Placeholder 2">
                <a:extLst>
                  <a:ext uri="{FF2B5EF4-FFF2-40B4-BE49-F238E27FC236}">
                    <a16:creationId xmlns:a16="http://schemas.microsoft.com/office/drawing/2014/main" id="{A6C8A3EE-1DE2-32E2-7A77-4D5ABF8D45CC}"/>
                  </a:ext>
                </a:extLst>
              </p:cNvPr>
              <p:cNvSpPr txBox="1">
                <a:spLocks noRot="1" noChangeAspect="1" noMove="1" noResize="1" noEditPoints="1" noAdjustHandles="1" noChangeArrowheads="1" noChangeShapeType="1" noTextEdit="1"/>
              </p:cNvSpPr>
              <p:nvPr/>
            </p:nvSpPr>
            <p:spPr>
              <a:xfrm>
                <a:off x="680445" y="4031274"/>
                <a:ext cx="6848876" cy="1168901"/>
              </a:xfrm>
              <a:prstGeom prst="rect">
                <a:avLst/>
              </a:prstGeom>
              <a:blipFill>
                <a:blip r:embed="rId7"/>
                <a:stretch>
                  <a:fillRect l="-1870" t="-4688"/>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9ADD4D21-A179-9280-9907-A327DDC744B2}"/>
              </a:ext>
            </a:extLst>
          </p:cNvPr>
          <p:cNvCxnSpPr>
            <a:cxnSpLocks/>
            <a:stCxn id="22" idx="3"/>
            <a:endCxn id="7" idx="1"/>
          </p:cNvCxnSpPr>
          <p:nvPr/>
        </p:nvCxnSpPr>
        <p:spPr>
          <a:xfrm flipV="1">
            <a:off x="7529321" y="3745068"/>
            <a:ext cx="1160092" cy="8706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6A515FF8-554C-8F28-EABC-3674F67BEF64}"/>
                  </a:ext>
                </a:extLst>
              </p:cNvPr>
              <p:cNvSpPr txBox="1">
                <a:spLocks/>
              </p:cNvSpPr>
              <p:nvPr/>
            </p:nvSpPr>
            <p:spPr>
              <a:xfrm>
                <a:off x="353749" y="5329112"/>
                <a:ext cx="8432157" cy="1168901"/>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800" dirty="0">
                    <a:latin typeface="+mn-lt"/>
                    <a:cs typeface="Segoe UI" panose="020B0502040204020203" pitchFamily="34" charset="0"/>
                  </a:rPr>
                  <a:t>Linear weighting of inputs with </a:t>
                </a:r>
                <a:r>
                  <a:rPr lang="en-US" sz="2800" b="1" dirty="0">
                    <a:latin typeface="+mn-lt"/>
                    <a:cs typeface="Segoe UI" panose="020B0502040204020203" pitchFamily="34" charset="0"/>
                  </a:rPr>
                  <a:t>learned weight tensors</a:t>
                </a:r>
              </a:p>
              <a:p>
                <a:pPr marL="0" indent="0">
                  <a:spcBef>
                    <a:spcPts val="0"/>
                  </a:spcBef>
                  <a:buNone/>
                </a:pPr>
                <a:r>
                  <a:rPr lang="en-US" sz="2800" dirty="0">
                    <a:latin typeface="+mn-lt"/>
                    <a:cs typeface="Segoe UI" panose="020B0502040204020203" pitchFamily="34" charset="0"/>
                  </a:rPr>
                  <a:t>Ensures independent attention per head</a:t>
                </a:r>
                <a14:m>
                  <m:oMath xmlns:m="http://schemas.openxmlformats.org/officeDocument/2006/math">
                    <m:r>
                      <a:rPr lang="en-US" sz="2800" b="0" i="1" smtClean="0">
                        <a:latin typeface="Cambria Math" panose="02040503050406030204" pitchFamily="18" charset="0"/>
                        <a:cs typeface="Segoe UI" panose="020B0502040204020203" pitchFamily="34" charset="0"/>
                      </a:rPr>
                      <m:t> (</m:t>
                    </m:r>
                    <m:sSubSup>
                      <m:sSubSupPr>
                        <m:ctrlPr>
                          <a:rPr lang="en-US" sz="2800" b="0" i="1" smtClean="0">
                            <a:latin typeface="Cambria Math" panose="02040503050406030204" pitchFamily="18" charset="0"/>
                            <a:cs typeface="Segoe UI" panose="020B0502040204020203" pitchFamily="34" charset="0"/>
                          </a:rPr>
                        </m:ctrlPr>
                      </m:sSubSupPr>
                      <m:e>
                        <m:r>
                          <a:rPr lang="en-US" sz="2800" b="0" i="1" smtClean="0">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𝑖</m:t>
                        </m:r>
                      </m:sub>
                      <m:sup>
                        <m:r>
                          <a:rPr lang="en-US" sz="2800" b="0" i="1" smtClean="0">
                            <a:latin typeface="Cambria Math" panose="02040503050406030204" pitchFamily="18" charset="0"/>
                            <a:cs typeface="Segoe UI" panose="020B0502040204020203" pitchFamily="34" charset="0"/>
                          </a:rPr>
                          <m:t>𝑄</m:t>
                        </m:r>
                      </m:sup>
                    </m:sSubSup>
                    <m:r>
                      <a:rPr lang="en-US" sz="2800" i="1">
                        <a:latin typeface="Cambria Math" panose="02040503050406030204" pitchFamily="18" charset="0"/>
                        <a:cs typeface="Segoe UI" panose="020B0502040204020203" pitchFamily="34" charset="0"/>
                      </a:rPr>
                      <m:t>,</m:t>
                    </m:r>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cs typeface="Segoe UI" panose="020B0502040204020203" pitchFamily="34" charset="0"/>
                          </a:rPr>
                          <m:t>𝑖</m:t>
                        </m:r>
                      </m:sub>
                      <m:sup>
                        <m:r>
                          <a:rPr lang="en-US" sz="2800" b="0" i="1" smtClean="0">
                            <a:latin typeface="Cambria Math" panose="02040503050406030204" pitchFamily="18" charset="0"/>
                            <a:cs typeface="Segoe UI" panose="020B0502040204020203" pitchFamily="34" charset="0"/>
                          </a:rPr>
                          <m:t>𝑘</m:t>
                        </m:r>
                      </m:sup>
                    </m:sSubSup>
                    <m:r>
                      <a:rPr lang="en-US" sz="2800" i="1">
                        <a:latin typeface="Cambria Math" panose="02040503050406030204" pitchFamily="18" charset="0"/>
                        <a:cs typeface="Segoe UI" panose="020B0502040204020203" pitchFamily="34" charset="0"/>
                      </a:rPr>
                      <m:t>,</m:t>
                    </m:r>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cs typeface="Segoe UI" panose="020B0502040204020203" pitchFamily="34" charset="0"/>
                          </a:rPr>
                          <m:t>𝑖</m:t>
                        </m:r>
                      </m:sub>
                      <m:sup>
                        <m:r>
                          <a:rPr lang="en-US" sz="2800" b="0" i="1" smtClean="0">
                            <a:latin typeface="Cambria Math" panose="02040503050406030204" pitchFamily="18" charset="0"/>
                            <a:cs typeface="Segoe UI" panose="020B0502040204020203" pitchFamily="34" charset="0"/>
                          </a:rPr>
                          <m:t>𝑉</m:t>
                        </m:r>
                      </m:sup>
                    </m:sSubSup>
                    <m:r>
                      <a:rPr lang="en-US" sz="2800" b="0" i="1" smtClean="0">
                        <a:latin typeface="Cambria Math" panose="02040503050406030204" pitchFamily="18" charset="0"/>
                        <a:cs typeface="Segoe UI" panose="020B0502040204020203" pitchFamily="34" charset="0"/>
                      </a:rPr>
                      <m:t>)</m:t>
                    </m:r>
                  </m:oMath>
                </a14:m>
                <a:endParaRPr lang="en-US" sz="2800" dirty="0">
                  <a:latin typeface="+mn-lt"/>
                  <a:cs typeface="Segoe UI" panose="020B0502040204020203" pitchFamily="34" charset="0"/>
                </a:endParaRPr>
              </a:p>
            </p:txBody>
          </p:sp>
        </mc:Choice>
        <mc:Fallback xmlns="">
          <p:sp>
            <p:nvSpPr>
              <p:cNvPr id="29" name="Content Placeholder 2">
                <a:extLst>
                  <a:ext uri="{FF2B5EF4-FFF2-40B4-BE49-F238E27FC236}">
                    <a16:creationId xmlns:a16="http://schemas.microsoft.com/office/drawing/2014/main" id="{6A515FF8-554C-8F28-EABC-3674F67BEF64}"/>
                  </a:ext>
                </a:extLst>
              </p:cNvPr>
              <p:cNvSpPr txBox="1">
                <a:spLocks noRot="1" noChangeAspect="1" noMove="1" noResize="1" noEditPoints="1" noAdjustHandles="1" noChangeArrowheads="1" noChangeShapeType="1" noTextEdit="1"/>
              </p:cNvSpPr>
              <p:nvPr/>
            </p:nvSpPr>
            <p:spPr>
              <a:xfrm>
                <a:off x="353749" y="5329112"/>
                <a:ext cx="8432157" cy="1168901"/>
              </a:xfrm>
              <a:prstGeom prst="rect">
                <a:avLst/>
              </a:prstGeom>
              <a:blipFill>
                <a:blip r:embed="rId8"/>
                <a:stretch>
                  <a:fillRect l="-1446" t="-4688" b="-1042"/>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F4C76A24-66F5-0D32-7941-11EF8E7F09EA}"/>
              </a:ext>
            </a:extLst>
          </p:cNvPr>
          <p:cNvCxnSpPr>
            <a:cxnSpLocks/>
          </p:cNvCxnSpPr>
          <p:nvPr/>
        </p:nvCxnSpPr>
        <p:spPr>
          <a:xfrm flipV="1">
            <a:off x="8473440" y="4974387"/>
            <a:ext cx="2534084" cy="705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26CBF76-A6BA-2375-3FF2-115C563C631B}"/>
              </a:ext>
            </a:extLst>
          </p:cNvPr>
          <p:cNvCxnSpPr>
            <a:cxnSpLocks/>
          </p:cNvCxnSpPr>
          <p:nvPr/>
        </p:nvCxnSpPr>
        <p:spPr>
          <a:xfrm flipV="1">
            <a:off x="8473440" y="4982901"/>
            <a:ext cx="1469213" cy="6974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4CA33D0-758C-23C6-6DFE-F2C8C14114F0}"/>
              </a:ext>
            </a:extLst>
          </p:cNvPr>
          <p:cNvCxnSpPr>
            <a:cxnSpLocks/>
          </p:cNvCxnSpPr>
          <p:nvPr/>
        </p:nvCxnSpPr>
        <p:spPr>
          <a:xfrm flipV="1">
            <a:off x="8473440" y="4982901"/>
            <a:ext cx="338231" cy="6420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4BCA652-BBF6-EE08-BF4A-DCE36D1CDEDC}"/>
              </a:ext>
            </a:extLst>
          </p:cNvPr>
          <p:cNvCxnSpPr>
            <a:cxnSpLocks/>
            <a:stCxn id="4" idx="3"/>
          </p:cNvCxnSpPr>
          <p:nvPr/>
        </p:nvCxnSpPr>
        <p:spPr>
          <a:xfrm>
            <a:off x="8125428" y="1893038"/>
            <a:ext cx="1632030" cy="1352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285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p:bldP spid="22" grpId="0"/>
      <p:bldP spid="2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AC85F-B80E-4749-A939-A9BFCEC9D92D}"/>
              </a:ext>
            </a:extLst>
          </p:cNvPr>
          <p:cNvSpPr>
            <a:spLocks noGrp="1"/>
          </p:cNvSpPr>
          <p:nvPr>
            <p:ph type="ctrTitle"/>
          </p:nvPr>
        </p:nvSpPr>
        <p:spPr>
          <a:xfrm>
            <a:off x="1524000" y="2080381"/>
            <a:ext cx="9835848" cy="1429582"/>
          </a:xfrm>
        </p:spPr>
        <p:txBody>
          <a:bodyPr>
            <a:normAutofit/>
          </a:bodyPr>
          <a:lstStyle/>
          <a:p>
            <a:r>
              <a:rPr lang="en-US" sz="4400" dirty="0">
                <a:latin typeface="+mn-lt"/>
              </a:rPr>
              <a:t>Transformer Architecture</a:t>
            </a:r>
          </a:p>
        </p:txBody>
      </p:sp>
    </p:spTree>
    <p:extLst>
      <p:ext uri="{BB962C8B-B14F-4D97-AF65-F5344CB8AC3E}">
        <p14:creationId xmlns:p14="http://schemas.microsoft.com/office/powerpoint/2010/main" val="27018814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Transformer layer</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819755"/>
          </a:xfrm>
        </p:spPr>
        <p:txBody>
          <a:bodyPr/>
          <a:lstStyle/>
          <a:p>
            <a:pPr marL="0" indent="0">
              <a:buNone/>
            </a:pPr>
            <a:r>
              <a:rPr lang="en-US" sz="2800" dirty="0">
                <a:latin typeface="+mn-lt"/>
                <a:cs typeface="Segoe UI" panose="020B0502040204020203" pitchFamily="34" charset="0"/>
              </a:rPr>
              <a:t>Transformer architecture comprised of multiple </a:t>
            </a:r>
            <a:r>
              <a:rPr lang="en-US" sz="2800" b="1" dirty="0">
                <a:latin typeface="+mn-lt"/>
                <a:cs typeface="Segoe UI" panose="020B0502040204020203" pitchFamily="34" charset="0"/>
              </a:rPr>
              <a:t>transformer layers</a:t>
            </a:r>
          </a:p>
        </p:txBody>
      </p:sp>
      <p:sp>
        <p:nvSpPr>
          <p:cNvPr id="8" name="TextBox 7">
            <a:extLst>
              <a:ext uri="{FF2B5EF4-FFF2-40B4-BE49-F238E27FC236}">
                <a16:creationId xmlns:a16="http://schemas.microsoft.com/office/drawing/2014/main" id="{74FA8981-9FCB-AEEB-33B2-712B302B950D}"/>
              </a:ext>
            </a:extLst>
          </p:cNvPr>
          <p:cNvSpPr txBox="1"/>
          <p:nvPr/>
        </p:nvSpPr>
        <p:spPr>
          <a:xfrm>
            <a:off x="9078927" y="6364224"/>
            <a:ext cx="2657814" cy="369332"/>
          </a:xfrm>
          <a:prstGeom prst="rect">
            <a:avLst/>
          </a:prstGeom>
          <a:noFill/>
        </p:spPr>
        <p:txBody>
          <a:bodyPr wrap="square" rtlCol="0">
            <a:spAutoFit/>
          </a:bodyPr>
          <a:lstStyle/>
          <a:p>
            <a:r>
              <a:rPr lang="en-US" dirty="0"/>
              <a:t>From </a:t>
            </a:r>
            <a:r>
              <a:rPr lang="en-US" dirty="0">
                <a:hlinkClick r:id="rId3"/>
              </a:rPr>
              <a:t>Vaswani, et.al., 2016 </a:t>
            </a:r>
            <a:endParaRPr lang="en-US" dirty="0"/>
          </a:p>
        </p:txBody>
      </p:sp>
      <p:pic>
        <p:nvPicPr>
          <p:cNvPr id="6" name="Picture 5">
            <a:extLst>
              <a:ext uri="{FF2B5EF4-FFF2-40B4-BE49-F238E27FC236}">
                <a16:creationId xmlns:a16="http://schemas.microsoft.com/office/drawing/2014/main" id="{6A2AFCFD-105B-73BF-A267-08D20944D62C}"/>
              </a:ext>
            </a:extLst>
          </p:cNvPr>
          <p:cNvPicPr>
            <a:picLocks noChangeAspect="1"/>
          </p:cNvPicPr>
          <p:nvPr/>
        </p:nvPicPr>
        <p:blipFill>
          <a:blip r:embed="rId4"/>
          <a:stretch>
            <a:fillRect/>
          </a:stretch>
        </p:blipFill>
        <p:spPr>
          <a:xfrm>
            <a:off x="8283250" y="1278720"/>
            <a:ext cx="3453491" cy="4994718"/>
          </a:xfrm>
          <a:prstGeom prst="rect">
            <a:avLst/>
          </a:prstGeom>
        </p:spPr>
      </p:pic>
      <p:sp>
        <p:nvSpPr>
          <p:cNvPr id="9" name="Content Placeholder 2">
            <a:extLst>
              <a:ext uri="{FF2B5EF4-FFF2-40B4-BE49-F238E27FC236}">
                <a16:creationId xmlns:a16="http://schemas.microsoft.com/office/drawing/2014/main" id="{8B14E873-737C-7125-3F00-21A80E4C822D}"/>
              </a:ext>
            </a:extLst>
          </p:cNvPr>
          <p:cNvSpPr txBox="1">
            <a:spLocks/>
          </p:cNvSpPr>
          <p:nvPr/>
        </p:nvSpPr>
        <p:spPr>
          <a:xfrm>
            <a:off x="379514" y="1557092"/>
            <a:ext cx="7594056" cy="459812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Transformer architecture uses multiple transformer layers</a:t>
            </a:r>
          </a:p>
          <a:p>
            <a:r>
              <a:rPr lang="en-US" sz="2800" dirty="0">
                <a:latin typeface="+mn-lt"/>
                <a:cs typeface="Segoe UI" panose="020B0502040204020203" pitchFamily="34" charset="0"/>
              </a:rPr>
              <a:t>Is an </a:t>
            </a:r>
            <a:r>
              <a:rPr lang="en-US" sz="2800" b="1" dirty="0">
                <a:latin typeface="+mn-lt"/>
                <a:cs typeface="Segoe UI" panose="020B0502040204020203" pitchFamily="34" charset="0"/>
              </a:rPr>
              <a:t>encoder-decoder</a:t>
            </a:r>
            <a:r>
              <a:rPr lang="en-US" sz="2800" dirty="0">
                <a:latin typeface="+mn-lt"/>
                <a:cs typeface="Segoe UI" panose="020B0502040204020203" pitchFamily="34" charset="0"/>
              </a:rPr>
              <a:t> architecture</a:t>
            </a:r>
          </a:p>
          <a:p>
            <a:r>
              <a:rPr lang="en-US" sz="2800" dirty="0">
                <a:latin typeface="+mn-lt"/>
                <a:cs typeface="Segoe UI" panose="020B0502040204020203" pitchFamily="34" charset="0"/>
              </a:rPr>
              <a:t>Each transformer layer is composed of three units   </a:t>
            </a:r>
          </a:p>
          <a:p>
            <a:pPr lvl="1"/>
            <a:r>
              <a:rPr lang="en-US" sz="2400" b="1" dirty="0">
                <a:solidFill>
                  <a:schemeClr val="tx2"/>
                </a:solidFill>
                <a:latin typeface="+mn-lt"/>
                <a:cs typeface="Segoe UI" panose="020B0502040204020203" pitchFamily="34" charset="0"/>
              </a:rPr>
              <a:t>Input encodes </a:t>
            </a:r>
            <a:r>
              <a:rPr lang="en-US" sz="2400" dirty="0">
                <a:solidFill>
                  <a:schemeClr val="tx2"/>
                </a:solidFill>
                <a:latin typeface="+mn-lt"/>
                <a:cs typeface="Segoe UI" panose="020B0502040204020203" pitchFamily="34" charset="0"/>
              </a:rPr>
              <a:t>data values – image    </a:t>
            </a:r>
          </a:p>
          <a:p>
            <a:pPr lvl="1"/>
            <a:r>
              <a:rPr lang="en-US" sz="2400" b="1" dirty="0">
                <a:solidFill>
                  <a:srgbClr val="C00000"/>
                </a:solidFill>
                <a:latin typeface="+mn-lt"/>
                <a:cs typeface="Segoe UI" panose="020B0502040204020203" pitchFamily="34" charset="0"/>
              </a:rPr>
              <a:t>Outputs encoded </a:t>
            </a:r>
            <a:r>
              <a:rPr lang="en-US" sz="2400" dirty="0">
                <a:solidFill>
                  <a:srgbClr val="C00000"/>
                </a:solidFill>
                <a:latin typeface="+mn-lt"/>
                <a:cs typeface="Segoe UI" panose="020B0502040204020203" pitchFamily="34" charset="0"/>
              </a:rPr>
              <a:t>from </a:t>
            </a:r>
            <a:r>
              <a:rPr lang="en-US" sz="2400" b="1" dirty="0">
                <a:solidFill>
                  <a:srgbClr val="C00000"/>
                </a:solidFill>
                <a:latin typeface="+mn-lt"/>
                <a:cs typeface="Segoe UI" panose="020B0502040204020203" pitchFamily="34" charset="0"/>
              </a:rPr>
              <a:t>previous layers   </a:t>
            </a:r>
          </a:p>
          <a:p>
            <a:pPr lvl="1"/>
            <a:r>
              <a:rPr lang="en-US" sz="2400" dirty="0">
                <a:solidFill>
                  <a:srgbClr val="00B050"/>
                </a:solidFill>
                <a:latin typeface="+mn-lt"/>
                <a:cs typeface="Segoe UI" panose="020B0502040204020203" pitchFamily="34" charset="0"/>
              </a:rPr>
              <a:t>Output, </a:t>
            </a:r>
            <a:r>
              <a:rPr lang="en-US" sz="2400" b="1" dirty="0">
                <a:solidFill>
                  <a:srgbClr val="00B050"/>
                </a:solidFill>
                <a:latin typeface="+mn-lt"/>
                <a:cs typeface="Segoe UI" panose="020B0502040204020203" pitchFamily="34" charset="0"/>
              </a:rPr>
              <a:t>decoder</a:t>
            </a:r>
            <a:r>
              <a:rPr lang="en-US" sz="2400" dirty="0">
                <a:solidFill>
                  <a:srgbClr val="00B050"/>
                </a:solidFill>
                <a:latin typeface="+mn-lt"/>
                <a:cs typeface="Segoe UI" panose="020B0502040204020203" pitchFamily="34" charset="0"/>
              </a:rPr>
              <a:t> producing probabilities</a:t>
            </a:r>
          </a:p>
        </p:txBody>
      </p:sp>
      <p:sp>
        <p:nvSpPr>
          <p:cNvPr id="10" name="Rectangle: Rounded Corners 9">
            <a:extLst>
              <a:ext uri="{FF2B5EF4-FFF2-40B4-BE49-F238E27FC236}">
                <a16:creationId xmlns:a16="http://schemas.microsoft.com/office/drawing/2014/main" id="{50C61A27-B11B-EC63-00C9-C71458D683AA}"/>
              </a:ext>
            </a:extLst>
          </p:cNvPr>
          <p:cNvSpPr/>
          <p:nvPr/>
        </p:nvSpPr>
        <p:spPr>
          <a:xfrm>
            <a:off x="8412480" y="3009682"/>
            <a:ext cx="1525742" cy="3145536"/>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299795EA-E98B-D460-B376-FD5554EE48CB}"/>
              </a:ext>
            </a:extLst>
          </p:cNvPr>
          <p:cNvSpPr/>
          <p:nvPr/>
        </p:nvSpPr>
        <p:spPr>
          <a:xfrm>
            <a:off x="10144825" y="3859681"/>
            <a:ext cx="1525742" cy="245430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917DA2CD-97C3-16B1-426D-7C9AB41BAEE6}"/>
              </a:ext>
            </a:extLst>
          </p:cNvPr>
          <p:cNvSpPr/>
          <p:nvPr/>
        </p:nvSpPr>
        <p:spPr>
          <a:xfrm>
            <a:off x="10144825" y="1278720"/>
            <a:ext cx="1525742" cy="249736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61228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Transformer Layer</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483686" y="898447"/>
            <a:ext cx="11525250" cy="819755"/>
          </a:xfrm>
        </p:spPr>
        <p:txBody>
          <a:bodyPr/>
          <a:lstStyle/>
          <a:p>
            <a:pPr marL="0" indent="0">
              <a:buNone/>
            </a:pPr>
            <a:r>
              <a:rPr lang="en-US" sz="2800" dirty="0">
                <a:latin typeface="+mn-lt"/>
                <a:cs typeface="Segoe UI" panose="020B0502040204020203" pitchFamily="34" charset="0"/>
              </a:rPr>
              <a:t>Dot product self attention head for </a:t>
            </a:r>
            <a:r>
              <a:rPr lang="en-US" sz="2800" b="1" dirty="0">
                <a:latin typeface="+mn-lt"/>
                <a:cs typeface="Segoe UI" panose="020B0502040204020203" pitchFamily="34" charset="0"/>
              </a:rPr>
              <a:t>input encoder    </a:t>
            </a:r>
          </a:p>
        </p:txBody>
      </p:sp>
      <p:sp>
        <p:nvSpPr>
          <p:cNvPr id="4" name="Content Placeholder 2">
            <a:extLst>
              <a:ext uri="{FF2B5EF4-FFF2-40B4-BE49-F238E27FC236}">
                <a16:creationId xmlns:a16="http://schemas.microsoft.com/office/drawing/2014/main" id="{72CD53BB-C3B3-99B9-1D7D-20305982F967}"/>
              </a:ext>
            </a:extLst>
          </p:cNvPr>
          <p:cNvSpPr txBox="1">
            <a:spLocks/>
          </p:cNvSpPr>
          <p:nvPr/>
        </p:nvSpPr>
        <p:spPr>
          <a:xfrm>
            <a:off x="793634" y="5610348"/>
            <a:ext cx="6929899" cy="57747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Linear embedding with </a:t>
            </a:r>
            <a:r>
              <a:rPr lang="en-US" sz="2800" b="1" dirty="0">
                <a:latin typeface="+mn-lt"/>
                <a:cs typeface="Segoe UI" panose="020B0502040204020203" pitchFamily="34" charset="0"/>
              </a:rPr>
              <a:t>learned weight tensor </a:t>
            </a:r>
          </a:p>
        </p:txBody>
      </p:sp>
      <p:sp>
        <p:nvSpPr>
          <p:cNvPr id="8" name="TextBox 7">
            <a:extLst>
              <a:ext uri="{FF2B5EF4-FFF2-40B4-BE49-F238E27FC236}">
                <a16:creationId xmlns:a16="http://schemas.microsoft.com/office/drawing/2014/main" id="{74FA8981-9FCB-AEEB-33B2-712B302B950D}"/>
              </a:ext>
            </a:extLst>
          </p:cNvPr>
          <p:cNvSpPr txBox="1"/>
          <p:nvPr/>
        </p:nvSpPr>
        <p:spPr>
          <a:xfrm>
            <a:off x="8885597" y="6042285"/>
            <a:ext cx="2657814" cy="369332"/>
          </a:xfrm>
          <a:prstGeom prst="rect">
            <a:avLst/>
          </a:prstGeom>
          <a:noFill/>
        </p:spPr>
        <p:txBody>
          <a:bodyPr wrap="square" rtlCol="0">
            <a:spAutoFit/>
          </a:bodyPr>
          <a:lstStyle/>
          <a:p>
            <a:r>
              <a:rPr lang="en-US" dirty="0"/>
              <a:t>From </a:t>
            </a:r>
            <a:r>
              <a:rPr lang="en-US" dirty="0">
                <a:hlinkClick r:id="rId3"/>
              </a:rPr>
              <a:t>Vaswani, et.al., 2016 </a:t>
            </a:r>
            <a:endParaRPr lang="en-US" dirty="0"/>
          </a:p>
        </p:txBody>
      </p:sp>
      <p:pic>
        <p:nvPicPr>
          <p:cNvPr id="6" name="Picture 5">
            <a:extLst>
              <a:ext uri="{FF2B5EF4-FFF2-40B4-BE49-F238E27FC236}">
                <a16:creationId xmlns:a16="http://schemas.microsoft.com/office/drawing/2014/main" id="{DC70632D-3612-E6EF-05C5-D7736809905D}"/>
              </a:ext>
            </a:extLst>
          </p:cNvPr>
          <p:cNvPicPr>
            <a:picLocks noChangeAspect="1"/>
          </p:cNvPicPr>
          <p:nvPr/>
        </p:nvPicPr>
        <p:blipFill>
          <a:blip r:embed="rId4"/>
          <a:stretch>
            <a:fillRect/>
          </a:stretch>
        </p:blipFill>
        <p:spPr>
          <a:xfrm>
            <a:off x="9168851" y="1723817"/>
            <a:ext cx="2374560" cy="4318468"/>
          </a:xfrm>
          <a:prstGeom prst="rect">
            <a:avLst/>
          </a:prstGeom>
        </p:spPr>
      </p:pic>
      <p:cxnSp>
        <p:nvCxnSpPr>
          <p:cNvPr id="10" name="Straight Arrow Connector 9">
            <a:extLst>
              <a:ext uri="{FF2B5EF4-FFF2-40B4-BE49-F238E27FC236}">
                <a16:creationId xmlns:a16="http://schemas.microsoft.com/office/drawing/2014/main" id="{B49E1021-A2F6-DC0C-2DB0-625DBFE02FC7}"/>
              </a:ext>
            </a:extLst>
          </p:cNvPr>
          <p:cNvCxnSpPr>
            <a:cxnSpLocks/>
            <a:stCxn id="4" idx="3"/>
          </p:cNvCxnSpPr>
          <p:nvPr/>
        </p:nvCxnSpPr>
        <p:spPr>
          <a:xfrm flipV="1">
            <a:off x="7723533" y="5237576"/>
            <a:ext cx="2450614" cy="6615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47BD8E3F-CB5E-BC9A-06C5-5D5397988332}"/>
                  </a:ext>
                </a:extLst>
              </p:cNvPr>
              <p:cNvSpPr txBox="1">
                <a:spLocks/>
              </p:cNvSpPr>
              <p:nvPr/>
            </p:nvSpPr>
            <p:spPr>
              <a:xfrm>
                <a:off x="1593040" y="3847114"/>
                <a:ext cx="6314512" cy="1493100"/>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800" b="1" dirty="0">
                    <a:latin typeface="+mn-lt"/>
                    <a:cs typeface="Segoe UI" panose="020B0502040204020203" pitchFamily="34" charset="0"/>
                  </a:rPr>
                  <a:t>Positional encoding </a:t>
                </a:r>
                <a:r>
                  <a:rPr lang="en-US" sz="2800" dirty="0">
                    <a:latin typeface="+mn-lt"/>
                    <a:cs typeface="Segoe UI" panose="020B0502040204020203" pitchFamily="34" charset="0"/>
                  </a:rPr>
                  <a:t>of inputs </a:t>
                </a:r>
              </a:p>
              <a:p>
                <a:pPr marL="0" indent="0">
                  <a:spcBef>
                    <a:spcPts val="0"/>
                  </a:spcBef>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𝑃𝐸</m:t>
                          </m:r>
                        </m:e>
                        <m: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𝑝𝑜𝑠</m:t>
                          </m:r>
                          <m:r>
                            <a:rPr lang="en-US" sz="2800" b="0" i="1" smtClean="0">
                              <a:latin typeface="Cambria Math" panose="02040503050406030204" pitchFamily="18" charset="0"/>
                              <a:cs typeface="Segoe UI" panose="020B0502040204020203" pitchFamily="34" charset="0"/>
                            </a:rPr>
                            <m:t>,2</m:t>
                          </m:r>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sub>
                      </m:sSub>
                      <m:r>
                        <a:rPr lang="en-US" sz="2800" b="0" i="1" smtClean="0">
                          <a:latin typeface="Cambria Math" panose="02040503050406030204" pitchFamily="18" charset="0"/>
                          <a:cs typeface="Segoe UI" panose="020B0502040204020203" pitchFamily="34" charset="0"/>
                        </a:rPr>
                        <m:t>=</m:t>
                      </m:r>
                      <m:func>
                        <m:funcPr>
                          <m:ctrlPr>
                            <a:rPr lang="en-US" sz="2800" b="0" i="1" smtClean="0">
                              <a:latin typeface="Cambria Math" panose="02040503050406030204" pitchFamily="18" charset="0"/>
                              <a:cs typeface="Segoe UI" panose="020B0502040204020203" pitchFamily="34" charset="0"/>
                            </a:rPr>
                          </m:ctrlPr>
                        </m:funcPr>
                        <m:fName>
                          <m:r>
                            <m:rPr>
                              <m:sty m:val="p"/>
                            </m:rPr>
                            <a:rPr lang="en-US" sz="2800" b="0" i="0" smtClean="0">
                              <a:latin typeface="Cambria Math" panose="02040503050406030204" pitchFamily="18" charset="0"/>
                              <a:cs typeface="Segoe UI" panose="020B0502040204020203" pitchFamily="34" charset="0"/>
                            </a:rPr>
                            <m:t>sin</m:t>
                          </m:r>
                        </m:fName>
                        <m:e>
                          <m:d>
                            <m:dPr>
                              <m:ctrlPr>
                                <a:rPr lang="en-US" sz="2800" b="0" i="1" smtClean="0">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𝑝𝑜𝑠</m:t>
                              </m:r>
                              <m:r>
                                <a:rPr lang="en-US" sz="2800" i="1">
                                  <a:latin typeface="Cambria Math" panose="02040503050406030204" pitchFamily="18" charset="0"/>
                                  <a:cs typeface="Segoe UI" panose="020B0502040204020203" pitchFamily="34" charset="0"/>
                                </a:rPr>
                                <m:t>/</m:t>
                              </m:r>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10000</m:t>
                                  </m:r>
                                </m:e>
                                <m:sup>
                                  <m:r>
                                    <a:rPr lang="en-US" sz="2800" i="1">
                                      <a:latin typeface="Cambria Math" panose="02040503050406030204" pitchFamily="18" charset="0"/>
                                      <a:cs typeface="Segoe UI" panose="020B0502040204020203" pitchFamily="34" charset="0"/>
                                    </a:rPr>
                                    <m:t>2</m:t>
                                  </m:r>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𝑑</m:t>
                                      </m:r>
                                    </m:e>
                                    <m:sub>
                                      <m:r>
                                        <a:rPr lang="en-US" sz="2800" i="1">
                                          <a:latin typeface="Cambria Math" panose="02040503050406030204" pitchFamily="18" charset="0"/>
                                          <a:cs typeface="Segoe UI" panose="020B0502040204020203" pitchFamily="34" charset="0"/>
                                        </a:rPr>
                                        <m:t>𝑚𝑜𝑑𝑒𝑙</m:t>
                                      </m:r>
                                    </m:sub>
                                  </m:sSub>
                                </m:sup>
                              </m:sSup>
                            </m:e>
                          </m:d>
                        </m:e>
                      </m:func>
                    </m:oMath>
                  </m:oMathPara>
                </a14:m>
                <a:endParaRPr lang="en-US" sz="2800" dirty="0">
                  <a:latin typeface="+mn-lt"/>
                  <a:cs typeface="Segoe UI" panose="020B0502040204020203" pitchFamily="34" charset="0"/>
                </a:endParaRPr>
              </a:p>
              <a:p>
                <a:pPr marL="0" indent="0">
                  <a:spcBef>
                    <a:spcPts val="0"/>
                  </a:spcBef>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𝑃𝐸</m:t>
                          </m:r>
                        </m:e>
                        <m: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𝑝𝑜𝑠</m:t>
                          </m:r>
                          <m:r>
                            <a:rPr lang="en-US" sz="2800" b="0" i="1" smtClean="0">
                              <a:latin typeface="Cambria Math" panose="02040503050406030204" pitchFamily="18" charset="0"/>
                              <a:cs typeface="Segoe UI" panose="020B0502040204020203" pitchFamily="34" charset="0"/>
                            </a:rPr>
                            <m:t>,2</m:t>
                          </m:r>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+1)</m:t>
                          </m:r>
                        </m:sub>
                      </m:sSub>
                      <m:r>
                        <a:rPr lang="en-US" sz="2800" b="0" i="1" smtClean="0">
                          <a:latin typeface="Cambria Math" panose="02040503050406030204" pitchFamily="18" charset="0"/>
                          <a:cs typeface="Segoe UI" panose="020B0502040204020203" pitchFamily="34" charset="0"/>
                        </a:rPr>
                        <m:t>=</m:t>
                      </m:r>
                      <m:r>
                        <m:rPr>
                          <m:sty m:val="p"/>
                        </m:rPr>
                        <a:rPr lang="en-US" sz="2800" b="0" i="0" smtClean="0">
                          <a:latin typeface="Cambria Math" panose="02040503050406030204" pitchFamily="18" charset="0"/>
                          <a:cs typeface="Segoe UI" panose="020B0502040204020203" pitchFamily="34" charset="0"/>
                        </a:rPr>
                        <m:t>cos</m:t>
                      </m:r>
                      <m:r>
                        <a:rPr lang="en-US" sz="2800" b="0" i="1" smtClean="0">
                          <a:latin typeface="Cambria Math" panose="02040503050406030204" pitchFamily="18" charset="0"/>
                          <a:cs typeface="Segoe UI" panose="020B0502040204020203" pitchFamily="34" charset="0"/>
                        </a:rPr>
                        <m:t>⁡</m:t>
                      </m:r>
                      <m:d>
                        <m:dPr>
                          <m:ctrlPr>
                            <a:rPr lang="en-US" sz="2800" b="0" i="1" smtClean="0">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𝑝𝑜𝑠</m:t>
                          </m:r>
                          <m:r>
                            <a:rPr lang="en-US" sz="2800" i="1">
                              <a:latin typeface="Cambria Math" panose="02040503050406030204" pitchFamily="18" charset="0"/>
                              <a:cs typeface="Segoe UI" panose="020B0502040204020203" pitchFamily="34" charset="0"/>
                            </a:rPr>
                            <m:t>/</m:t>
                          </m:r>
                          <m:sSup>
                            <m:sSupPr>
                              <m:ctrlPr>
                                <a:rPr lang="en-US" sz="2800" i="1">
                                  <a:latin typeface="Cambria Math" panose="02040503050406030204" pitchFamily="18" charset="0"/>
                                  <a:cs typeface="Segoe UI" panose="020B0502040204020203" pitchFamily="34" charset="0"/>
                                </a:rPr>
                              </m:ctrlPr>
                            </m:sSupPr>
                            <m:e>
                              <m:r>
                                <a:rPr lang="en-US" sz="2800" i="1">
                                  <a:latin typeface="Cambria Math" panose="02040503050406030204" pitchFamily="18" charset="0"/>
                                  <a:cs typeface="Segoe UI" panose="020B0502040204020203" pitchFamily="34" charset="0"/>
                                </a:rPr>
                                <m:t>10000</m:t>
                              </m:r>
                            </m:e>
                            <m:sup>
                              <m:r>
                                <a:rPr lang="en-US" sz="2800" i="1">
                                  <a:latin typeface="Cambria Math" panose="02040503050406030204" pitchFamily="18" charset="0"/>
                                  <a:cs typeface="Segoe UI" panose="020B0502040204020203" pitchFamily="34" charset="0"/>
                                </a:rPr>
                                <m:t>2</m:t>
                              </m:r>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𝑑</m:t>
                                  </m:r>
                                </m:e>
                                <m:sub>
                                  <m:r>
                                    <a:rPr lang="en-US" sz="2800" i="1">
                                      <a:latin typeface="Cambria Math" panose="02040503050406030204" pitchFamily="18" charset="0"/>
                                      <a:cs typeface="Segoe UI" panose="020B0502040204020203" pitchFamily="34" charset="0"/>
                                    </a:rPr>
                                    <m:t>𝑚𝑜𝑑𝑒𝑙</m:t>
                                  </m:r>
                                </m:sub>
                              </m:sSub>
                            </m:sup>
                          </m:sSup>
                        </m:e>
                      </m:d>
                    </m:oMath>
                  </m:oMathPara>
                </a14:m>
                <a:endParaRPr lang="en-US" sz="2800" dirty="0">
                  <a:latin typeface="+mn-lt"/>
                  <a:cs typeface="Segoe UI" panose="020B0502040204020203" pitchFamily="34" charset="0"/>
                </a:endParaRPr>
              </a:p>
            </p:txBody>
          </p:sp>
        </mc:Choice>
        <mc:Fallback xmlns="">
          <p:sp>
            <p:nvSpPr>
              <p:cNvPr id="13" name="Content Placeholder 2">
                <a:extLst>
                  <a:ext uri="{FF2B5EF4-FFF2-40B4-BE49-F238E27FC236}">
                    <a16:creationId xmlns:a16="http://schemas.microsoft.com/office/drawing/2014/main" id="{47BD8E3F-CB5E-BC9A-06C5-5D5397988332}"/>
                  </a:ext>
                </a:extLst>
              </p:cNvPr>
              <p:cNvSpPr txBox="1">
                <a:spLocks noRot="1" noChangeAspect="1" noMove="1" noResize="1" noEditPoints="1" noAdjustHandles="1" noChangeArrowheads="1" noChangeShapeType="1" noTextEdit="1"/>
              </p:cNvSpPr>
              <p:nvPr/>
            </p:nvSpPr>
            <p:spPr>
              <a:xfrm>
                <a:off x="1593040" y="3847114"/>
                <a:ext cx="6314512" cy="1493100"/>
              </a:xfrm>
              <a:prstGeom prst="rect">
                <a:avLst/>
              </a:prstGeom>
              <a:blipFill>
                <a:blip r:embed="rId5"/>
                <a:stretch>
                  <a:fillRect l="-1931" t="-3673"/>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E5218948-DEDA-44C7-F3E3-D44386D3CBE0}"/>
              </a:ext>
            </a:extLst>
          </p:cNvPr>
          <p:cNvCxnSpPr>
            <a:cxnSpLocks/>
            <a:stCxn id="13" idx="3"/>
          </p:cNvCxnSpPr>
          <p:nvPr/>
        </p:nvCxnSpPr>
        <p:spPr>
          <a:xfrm flipV="1">
            <a:off x="7907552" y="4554427"/>
            <a:ext cx="1261299" cy="392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223224F-0C90-25FD-4B01-E567088844B4}"/>
              </a:ext>
            </a:extLst>
          </p:cNvPr>
          <p:cNvSpPr txBox="1">
            <a:spLocks/>
          </p:cNvSpPr>
          <p:nvPr/>
        </p:nvSpPr>
        <p:spPr>
          <a:xfrm>
            <a:off x="3216797" y="3140427"/>
            <a:ext cx="5758405" cy="57747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Multi-head dot product self-attention</a:t>
            </a:r>
          </a:p>
        </p:txBody>
      </p:sp>
      <p:cxnSp>
        <p:nvCxnSpPr>
          <p:cNvPr id="19" name="Straight Arrow Connector 18">
            <a:extLst>
              <a:ext uri="{FF2B5EF4-FFF2-40B4-BE49-F238E27FC236}">
                <a16:creationId xmlns:a16="http://schemas.microsoft.com/office/drawing/2014/main" id="{A6F347B7-2024-7C92-4125-096D03E8CB69}"/>
              </a:ext>
            </a:extLst>
          </p:cNvPr>
          <p:cNvCxnSpPr>
            <a:cxnSpLocks/>
            <a:stCxn id="18" idx="3"/>
          </p:cNvCxnSpPr>
          <p:nvPr/>
        </p:nvCxnSpPr>
        <p:spPr>
          <a:xfrm>
            <a:off x="8975202" y="3429164"/>
            <a:ext cx="1198945" cy="1897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5C79EAF8-7D2C-5DE1-DE8B-45DA13CC6C99}"/>
              </a:ext>
            </a:extLst>
          </p:cNvPr>
          <p:cNvSpPr txBox="1">
            <a:spLocks/>
          </p:cNvSpPr>
          <p:nvPr/>
        </p:nvSpPr>
        <p:spPr>
          <a:xfrm>
            <a:off x="5599581" y="1694093"/>
            <a:ext cx="2263373" cy="57747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Residual loops</a:t>
            </a:r>
          </a:p>
        </p:txBody>
      </p:sp>
      <p:cxnSp>
        <p:nvCxnSpPr>
          <p:cNvPr id="25" name="Straight Arrow Connector 24">
            <a:extLst>
              <a:ext uri="{FF2B5EF4-FFF2-40B4-BE49-F238E27FC236}">
                <a16:creationId xmlns:a16="http://schemas.microsoft.com/office/drawing/2014/main" id="{54478A8F-BA99-157F-2957-67A14CC4920F}"/>
              </a:ext>
            </a:extLst>
          </p:cNvPr>
          <p:cNvCxnSpPr>
            <a:cxnSpLocks/>
            <a:stCxn id="24" idx="3"/>
          </p:cNvCxnSpPr>
          <p:nvPr/>
        </p:nvCxnSpPr>
        <p:spPr>
          <a:xfrm>
            <a:off x="7862954" y="1982830"/>
            <a:ext cx="1958165" cy="313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F65DC72-7088-6136-2A5A-38A05B39D3E8}"/>
              </a:ext>
            </a:extLst>
          </p:cNvPr>
          <p:cNvCxnSpPr>
            <a:cxnSpLocks/>
            <a:stCxn id="24" idx="3"/>
          </p:cNvCxnSpPr>
          <p:nvPr/>
        </p:nvCxnSpPr>
        <p:spPr>
          <a:xfrm>
            <a:off x="7862954" y="1982830"/>
            <a:ext cx="2033400" cy="12362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23B040E1-CE11-F958-BE18-76E54BB91990}"/>
              </a:ext>
            </a:extLst>
          </p:cNvPr>
          <p:cNvSpPr txBox="1">
            <a:spLocks/>
          </p:cNvSpPr>
          <p:nvPr/>
        </p:nvSpPr>
        <p:spPr>
          <a:xfrm>
            <a:off x="446917" y="2451820"/>
            <a:ext cx="7416037" cy="57747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Fully connected layer with </a:t>
            </a:r>
            <a:r>
              <a:rPr lang="en-US" sz="2800" b="1" dirty="0">
                <a:latin typeface="+mn-lt"/>
                <a:cs typeface="Segoe UI" panose="020B0502040204020203" pitchFamily="34" charset="0"/>
              </a:rPr>
              <a:t>learned weight tensor</a:t>
            </a:r>
          </a:p>
        </p:txBody>
      </p:sp>
      <p:cxnSp>
        <p:nvCxnSpPr>
          <p:cNvPr id="35" name="Straight Arrow Connector 34">
            <a:extLst>
              <a:ext uri="{FF2B5EF4-FFF2-40B4-BE49-F238E27FC236}">
                <a16:creationId xmlns:a16="http://schemas.microsoft.com/office/drawing/2014/main" id="{9E0F6B9B-C527-5824-6EF6-3738DD36E36A}"/>
              </a:ext>
            </a:extLst>
          </p:cNvPr>
          <p:cNvCxnSpPr>
            <a:cxnSpLocks/>
            <a:stCxn id="34" idx="3"/>
          </p:cNvCxnSpPr>
          <p:nvPr/>
        </p:nvCxnSpPr>
        <p:spPr>
          <a:xfrm flipV="1">
            <a:off x="7862954" y="2485465"/>
            <a:ext cx="2311193" cy="2550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5652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P spid="18" grpId="0"/>
      <p:bldP spid="24" grpId="0"/>
      <p:bldP spid="3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C48738A-FAAB-7EDD-57AA-7C358CA01A21}"/>
              </a:ext>
            </a:extLst>
          </p:cNvPr>
          <p:cNvPicPr>
            <a:picLocks noChangeAspect="1"/>
          </p:cNvPicPr>
          <p:nvPr/>
        </p:nvPicPr>
        <p:blipFill>
          <a:blip r:embed="rId3"/>
          <a:stretch>
            <a:fillRect/>
          </a:stretch>
        </p:blipFill>
        <p:spPr>
          <a:xfrm>
            <a:off x="9610332" y="1148624"/>
            <a:ext cx="2439087" cy="4893661"/>
          </a:xfrm>
          <a:prstGeom prst="rect">
            <a:avLst/>
          </a:prstGeom>
        </p:spPr>
      </p:pic>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Transformer Layer</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819755"/>
          </a:xfrm>
        </p:spPr>
        <p:txBody>
          <a:bodyPr/>
          <a:lstStyle/>
          <a:p>
            <a:pPr marL="0" indent="0">
              <a:buNone/>
            </a:pPr>
            <a:r>
              <a:rPr lang="en-US" sz="2800" dirty="0">
                <a:latin typeface="+mn-lt"/>
                <a:cs typeface="Segoe UI" panose="020B0502040204020203" pitchFamily="34" charset="0"/>
              </a:rPr>
              <a:t>Dot product multi-headed self attention </a:t>
            </a:r>
            <a:r>
              <a:rPr lang="en-US" sz="2800" b="1" dirty="0">
                <a:latin typeface="+mn-lt"/>
                <a:cs typeface="Segoe UI" panose="020B0502040204020203" pitchFamily="34" charset="0"/>
              </a:rPr>
              <a:t>output decoder    </a:t>
            </a:r>
          </a:p>
        </p:txBody>
      </p:sp>
      <p:sp>
        <p:nvSpPr>
          <p:cNvPr id="4" name="Content Placeholder 2">
            <a:extLst>
              <a:ext uri="{FF2B5EF4-FFF2-40B4-BE49-F238E27FC236}">
                <a16:creationId xmlns:a16="http://schemas.microsoft.com/office/drawing/2014/main" id="{72CD53BB-C3B3-99B9-1D7D-20305982F967}"/>
              </a:ext>
            </a:extLst>
          </p:cNvPr>
          <p:cNvSpPr txBox="1">
            <a:spLocks/>
          </p:cNvSpPr>
          <p:nvPr/>
        </p:nvSpPr>
        <p:spPr>
          <a:xfrm>
            <a:off x="518098" y="5146533"/>
            <a:ext cx="6906326" cy="1147365"/>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Multi-head self-attention with K, Q from input encoder and V from previous layer encoder</a:t>
            </a:r>
            <a:endParaRPr lang="en-US" sz="2800" b="1" dirty="0">
              <a:latin typeface="+mn-lt"/>
              <a:cs typeface="Segoe UI" panose="020B0502040204020203" pitchFamily="34" charset="0"/>
            </a:endParaRPr>
          </a:p>
        </p:txBody>
      </p:sp>
      <p:sp>
        <p:nvSpPr>
          <p:cNvPr id="8" name="TextBox 7">
            <a:extLst>
              <a:ext uri="{FF2B5EF4-FFF2-40B4-BE49-F238E27FC236}">
                <a16:creationId xmlns:a16="http://schemas.microsoft.com/office/drawing/2014/main" id="{74FA8981-9FCB-AEEB-33B2-712B302B950D}"/>
              </a:ext>
            </a:extLst>
          </p:cNvPr>
          <p:cNvSpPr txBox="1"/>
          <p:nvPr/>
        </p:nvSpPr>
        <p:spPr>
          <a:xfrm>
            <a:off x="9002604" y="6306452"/>
            <a:ext cx="2657814" cy="369332"/>
          </a:xfrm>
          <a:prstGeom prst="rect">
            <a:avLst/>
          </a:prstGeom>
          <a:noFill/>
        </p:spPr>
        <p:txBody>
          <a:bodyPr wrap="square" rtlCol="0">
            <a:spAutoFit/>
          </a:bodyPr>
          <a:lstStyle/>
          <a:p>
            <a:r>
              <a:rPr lang="en-US" dirty="0"/>
              <a:t>From </a:t>
            </a:r>
            <a:r>
              <a:rPr lang="en-US" dirty="0">
                <a:hlinkClick r:id="rId4"/>
              </a:rPr>
              <a:t>Vaswani, et.al., 2016 </a:t>
            </a:r>
            <a:endParaRPr lang="en-US" dirty="0"/>
          </a:p>
        </p:txBody>
      </p:sp>
      <p:cxnSp>
        <p:nvCxnSpPr>
          <p:cNvPr id="14" name="Straight Arrow Connector 13">
            <a:extLst>
              <a:ext uri="{FF2B5EF4-FFF2-40B4-BE49-F238E27FC236}">
                <a16:creationId xmlns:a16="http://schemas.microsoft.com/office/drawing/2014/main" id="{E5218948-DEDA-44C7-F3E3-D44386D3CBE0}"/>
              </a:ext>
            </a:extLst>
          </p:cNvPr>
          <p:cNvCxnSpPr>
            <a:cxnSpLocks/>
            <a:stCxn id="60" idx="3"/>
          </p:cNvCxnSpPr>
          <p:nvPr/>
        </p:nvCxnSpPr>
        <p:spPr>
          <a:xfrm>
            <a:off x="8113509" y="4784567"/>
            <a:ext cx="166131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223224F-0C90-25FD-4B01-E567088844B4}"/>
              </a:ext>
            </a:extLst>
          </p:cNvPr>
          <p:cNvSpPr txBox="1">
            <a:spLocks/>
          </p:cNvSpPr>
          <p:nvPr/>
        </p:nvSpPr>
        <p:spPr>
          <a:xfrm>
            <a:off x="1446835" y="3791963"/>
            <a:ext cx="7888148" cy="57747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Fully connected network with </a:t>
            </a:r>
            <a:r>
              <a:rPr lang="en-US" sz="2800" b="1" dirty="0">
                <a:latin typeface="+mn-lt"/>
                <a:cs typeface="Segoe UI" panose="020B0502040204020203" pitchFamily="34" charset="0"/>
              </a:rPr>
              <a:t>learned weight tensor</a:t>
            </a:r>
          </a:p>
        </p:txBody>
      </p:sp>
      <p:cxnSp>
        <p:nvCxnSpPr>
          <p:cNvPr id="19" name="Straight Arrow Connector 18">
            <a:extLst>
              <a:ext uri="{FF2B5EF4-FFF2-40B4-BE49-F238E27FC236}">
                <a16:creationId xmlns:a16="http://schemas.microsoft.com/office/drawing/2014/main" id="{A6F347B7-2024-7C92-4125-096D03E8CB69}"/>
              </a:ext>
            </a:extLst>
          </p:cNvPr>
          <p:cNvCxnSpPr>
            <a:cxnSpLocks/>
            <a:stCxn id="18" idx="3"/>
          </p:cNvCxnSpPr>
          <p:nvPr/>
        </p:nvCxnSpPr>
        <p:spPr>
          <a:xfrm flipV="1">
            <a:off x="9334983" y="4014807"/>
            <a:ext cx="596095" cy="658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5C79EAF8-7D2C-5DE1-DE8B-45DA13CC6C99}"/>
              </a:ext>
            </a:extLst>
          </p:cNvPr>
          <p:cNvSpPr txBox="1">
            <a:spLocks/>
          </p:cNvSpPr>
          <p:nvPr/>
        </p:nvSpPr>
        <p:spPr>
          <a:xfrm>
            <a:off x="2795087" y="1881760"/>
            <a:ext cx="6167264" cy="57747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err="1">
                <a:latin typeface="+mn-lt"/>
                <a:cs typeface="Segoe UI" panose="020B0502040204020203" pitchFamily="34" charset="0"/>
              </a:rPr>
              <a:t>Softmax</a:t>
            </a:r>
            <a:r>
              <a:rPr lang="en-US" sz="2800" dirty="0">
                <a:latin typeface="+mn-lt"/>
                <a:cs typeface="Segoe UI" panose="020B0502040204020203" pitchFamily="34" charset="0"/>
              </a:rPr>
              <a:t> squashes output to probabilities</a:t>
            </a:r>
          </a:p>
        </p:txBody>
      </p:sp>
      <p:cxnSp>
        <p:nvCxnSpPr>
          <p:cNvPr id="25" name="Straight Arrow Connector 24">
            <a:extLst>
              <a:ext uri="{FF2B5EF4-FFF2-40B4-BE49-F238E27FC236}">
                <a16:creationId xmlns:a16="http://schemas.microsoft.com/office/drawing/2014/main" id="{54478A8F-BA99-157F-2957-67A14CC4920F}"/>
              </a:ext>
            </a:extLst>
          </p:cNvPr>
          <p:cNvCxnSpPr>
            <a:cxnSpLocks/>
            <a:stCxn id="24" idx="3"/>
          </p:cNvCxnSpPr>
          <p:nvPr/>
        </p:nvCxnSpPr>
        <p:spPr>
          <a:xfrm>
            <a:off x="8962351" y="2170497"/>
            <a:ext cx="1020614" cy="411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23B040E1-CE11-F958-BE18-76E54BB91990}"/>
              </a:ext>
            </a:extLst>
          </p:cNvPr>
          <p:cNvSpPr txBox="1">
            <a:spLocks/>
          </p:cNvSpPr>
          <p:nvPr/>
        </p:nvSpPr>
        <p:spPr>
          <a:xfrm>
            <a:off x="312516" y="2666182"/>
            <a:ext cx="9462304" cy="57747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800" dirty="0">
                <a:latin typeface="+mn-lt"/>
                <a:cs typeface="Segoe UI" panose="020B0502040204020203" pitchFamily="34" charset="0"/>
              </a:rPr>
              <a:t>Linear weighting of multi-head output by </a:t>
            </a:r>
            <a:r>
              <a:rPr lang="en-US" sz="2800" b="1" dirty="0">
                <a:latin typeface="+mn-lt"/>
                <a:cs typeface="Segoe UI" panose="020B0502040204020203" pitchFamily="34" charset="0"/>
              </a:rPr>
              <a:t>learned weight tensor</a:t>
            </a:r>
            <a:endParaRPr lang="en-US" sz="2800" dirty="0">
              <a:latin typeface="+mn-lt"/>
              <a:cs typeface="Segoe UI" panose="020B0502040204020203" pitchFamily="34" charset="0"/>
            </a:endParaRPr>
          </a:p>
        </p:txBody>
      </p:sp>
      <p:cxnSp>
        <p:nvCxnSpPr>
          <p:cNvPr id="35" name="Straight Arrow Connector 34">
            <a:extLst>
              <a:ext uri="{FF2B5EF4-FFF2-40B4-BE49-F238E27FC236}">
                <a16:creationId xmlns:a16="http://schemas.microsoft.com/office/drawing/2014/main" id="{9E0F6B9B-C527-5824-6EF6-3738DD36E36A}"/>
              </a:ext>
            </a:extLst>
          </p:cNvPr>
          <p:cNvCxnSpPr>
            <a:cxnSpLocks/>
            <a:stCxn id="34" idx="3"/>
          </p:cNvCxnSpPr>
          <p:nvPr/>
        </p:nvCxnSpPr>
        <p:spPr>
          <a:xfrm flipV="1">
            <a:off x="9774820" y="2801073"/>
            <a:ext cx="231494" cy="1538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Content Placeholder 2">
            <a:extLst>
              <a:ext uri="{FF2B5EF4-FFF2-40B4-BE49-F238E27FC236}">
                <a16:creationId xmlns:a16="http://schemas.microsoft.com/office/drawing/2014/main" id="{0E95579B-F749-4B1F-ED2F-F52AAAA17855}"/>
              </a:ext>
            </a:extLst>
          </p:cNvPr>
          <p:cNvSpPr txBox="1">
            <a:spLocks/>
          </p:cNvSpPr>
          <p:nvPr/>
        </p:nvSpPr>
        <p:spPr>
          <a:xfrm>
            <a:off x="1029803" y="4495830"/>
            <a:ext cx="7083706" cy="57747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Residual loop of V from previous layer encoder</a:t>
            </a:r>
          </a:p>
        </p:txBody>
      </p:sp>
      <p:sp>
        <p:nvSpPr>
          <p:cNvPr id="70" name="Content Placeholder 2">
            <a:extLst>
              <a:ext uri="{FF2B5EF4-FFF2-40B4-BE49-F238E27FC236}">
                <a16:creationId xmlns:a16="http://schemas.microsoft.com/office/drawing/2014/main" id="{8791A7BF-019F-273F-906E-8136F4989283}"/>
              </a:ext>
            </a:extLst>
          </p:cNvPr>
          <p:cNvSpPr txBox="1">
            <a:spLocks/>
          </p:cNvSpPr>
          <p:nvPr/>
        </p:nvSpPr>
        <p:spPr>
          <a:xfrm>
            <a:off x="6849827" y="3197201"/>
            <a:ext cx="2152777" cy="57747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Residual loop</a:t>
            </a:r>
          </a:p>
        </p:txBody>
      </p:sp>
      <p:cxnSp>
        <p:nvCxnSpPr>
          <p:cNvPr id="71" name="Straight Arrow Connector 70">
            <a:extLst>
              <a:ext uri="{FF2B5EF4-FFF2-40B4-BE49-F238E27FC236}">
                <a16:creationId xmlns:a16="http://schemas.microsoft.com/office/drawing/2014/main" id="{BF101328-91FD-7883-9C78-5A005EC28C2B}"/>
              </a:ext>
            </a:extLst>
          </p:cNvPr>
          <p:cNvCxnSpPr>
            <a:cxnSpLocks/>
            <a:stCxn id="70" idx="3"/>
          </p:cNvCxnSpPr>
          <p:nvPr/>
        </p:nvCxnSpPr>
        <p:spPr>
          <a:xfrm flipV="1">
            <a:off x="9002604" y="3429000"/>
            <a:ext cx="928474" cy="569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Content Placeholder 2">
            <a:extLst>
              <a:ext uri="{FF2B5EF4-FFF2-40B4-BE49-F238E27FC236}">
                <a16:creationId xmlns:a16="http://schemas.microsoft.com/office/drawing/2014/main" id="{FE0A4EDF-F9A4-A444-AA17-E6AD24C2DB53}"/>
              </a:ext>
            </a:extLst>
          </p:cNvPr>
          <p:cNvSpPr txBox="1">
            <a:spLocks/>
          </p:cNvSpPr>
          <p:nvPr/>
        </p:nvSpPr>
        <p:spPr>
          <a:xfrm>
            <a:off x="8821596" y="5535549"/>
            <a:ext cx="929492" cy="369332"/>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a:latin typeface="+mn-lt"/>
                <a:cs typeface="Segoe UI" panose="020B0502040204020203" pitchFamily="34" charset="0"/>
              </a:rPr>
              <a:t>K</a:t>
            </a:r>
            <a:r>
              <a:rPr lang="en-US" sz="2800" dirty="0">
                <a:latin typeface="+mn-lt"/>
                <a:cs typeface="Segoe UI" panose="020B0502040204020203" pitchFamily="34" charset="0"/>
              </a:rPr>
              <a:t>, </a:t>
            </a:r>
            <a:r>
              <a:rPr lang="en-US" sz="2800" b="1" dirty="0">
                <a:latin typeface="+mn-lt"/>
                <a:cs typeface="Segoe UI" panose="020B0502040204020203" pitchFamily="34" charset="0"/>
              </a:rPr>
              <a:t>Q</a:t>
            </a:r>
          </a:p>
        </p:txBody>
      </p:sp>
      <p:sp>
        <p:nvSpPr>
          <p:cNvPr id="93" name="Content Placeholder 2">
            <a:extLst>
              <a:ext uri="{FF2B5EF4-FFF2-40B4-BE49-F238E27FC236}">
                <a16:creationId xmlns:a16="http://schemas.microsoft.com/office/drawing/2014/main" id="{07DDF4A2-43D5-8815-9BE5-C2EE2D394348}"/>
              </a:ext>
            </a:extLst>
          </p:cNvPr>
          <p:cNvSpPr txBox="1">
            <a:spLocks/>
          </p:cNvSpPr>
          <p:nvPr/>
        </p:nvSpPr>
        <p:spPr>
          <a:xfrm>
            <a:off x="10449122" y="5937120"/>
            <a:ext cx="485775" cy="369332"/>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a:latin typeface="+mn-lt"/>
                <a:cs typeface="Segoe UI" panose="020B0502040204020203" pitchFamily="34" charset="0"/>
              </a:rPr>
              <a:t>V</a:t>
            </a:r>
          </a:p>
        </p:txBody>
      </p:sp>
      <p:cxnSp>
        <p:nvCxnSpPr>
          <p:cNvPr id="5" name="Straight Arrow Connector 4">
            <a:extLst>
              <a:ext uri="{FF2B5EF4-FFF2-40B4-BE49-F238E27FC236}">
                <a16:creationId xmlns:a16="http://schemas.microsoft.com/office/drawing/2014/main" id="{CEDD7AD1-98D1-0E85-0C57-3146A204ECE7}"/>
              </a:ext>
            </a:extLst>
          </p:cNvPr>
          <p:cNvCxnSpPr>
            <a:cxnSpLocks/>
          </p:cNvCxnSpPr>
          <p:nvPr/>
        </p:nvCxnSpPr>
        <p:spPr>
          <a:xfrm>
            <a:off x="7349639" y="5595967"/>
            <a:ext cx="1471957" cy="2752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574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p:bldP spid="24" grpId="0"/>
      <p:bldP spid="34" grpId="0"/>
      <p:bldP spid="60" grpId="0"/>
      <p:bldP spid="7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58377-37DB-2C47-DA7E-FE9558CA7C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0D9BF3-A61B-165B-6FDB-A6B8FAFBE2AD}"/>
              </a:ext>
            </a:extLst>
          </p:cNvPr>
          <p:cNvSpPr>
            <a:spLocks noGrp="1"/>
          </p:cNvSpPr>
          <p:nvPr>
            <p:ph type="title"/>
          </p:nvPr>
        </p:nvSpPr>
        <p:spPr>
          <a:xfrm>
            <a:off x="333375" y="212492"/>
            <a:ext cx="11647823" cy="674370"/>
          </a:xfrm>
        </p:spPr>
        <p:txBody>
          <a:bodyPr>
            <a:normAutofit/>
          </a:bodyPr>
          <a:lstStyle/>
          <a:p>
            <a:r>
              <a:rPr lang="en-US" sz="4000" dirty="0">
                <a:latin typeface="Segoe"/>
              </a:rPr>
              <a:t>Transfer Learning</a:t>
            </a:r>
          </a:p>
        </p:txBody>
      </p:sp>
      <p:sp>
        <p:nvSpPr>
          <p:cNvPr id="145" name="Content Placeholder 6">
            <a:extLst>
              <a:ext uri="{FF2B5EF4-FFF2-40B4-BE49-F238E27FC236}">
                <a16:creationId xmlns:a16="http://schemas.microsoft.com/office/drawing/2014/main" id="{0BAD1201-FFAE-9C2D-FE5E-70D1B8525C4D}"/>
              </a:ext>
            </a:extLst>
          </p:cNvPr>
          <p:cNvSpPr>
            <a:spLocks noGrp="1"/>
          </p:cNvSpPr>
          <p:nvPr>
            <p:ph sz="quarter" idx="10"/>
          </p:nvPr>
        </p:nvSpPr>
        <p:spPr>
          <a:xfrm>
            <a:off x="333375" y="944048"/>
            <a:ext cx="11525250" cy="5701459"/>
          </a:xfrm>
        </p:spPr>
        <p:txBody>
          <a:bodyPr>
            <a:normAutofit fontScale="92500"/>
          </a:bodyPr>
          <a:lstStyle/>
          <a:p>
            <a:pPr marL="0" indent="0">
              <a:buNone/>
            </a:pPr>
            <a:r>
              <a:rPr lang="en-GB" sz="2800" dirty="0">
                <a:latin typeface="+mn-lt"/>
                <a:ea typeface="Segoe UI" panose="020B0502040204020203" pitchFamily="34" charset="0"/>
                <a:cs typeface="Segoe UI" panose="020B0502040204020203" pitchFamily="34" charset="0"/>
              </a:rPr>
              <a:t>Transfer learning transfers the training of deep NNs from one problem to another</a:t>
            </a:r>
          </a:p>
          <a:p>
            <a:r>
              <a:rPr lang="en-GB" sz="2800" dirty="0">
                <a:latin typeface="+mn-lt"/>
                <a:ea typeface="Segoe UI" panose="020B0502040204020203" pitchFamily="34" charset="0"/>
                <a:cs typeface="Segoe UI" panose="020B0502040204020203" pitchFamily="34" charset="0"/>
              </a:rPr>
              <a:t>Large scale models are trained on massive data sets</a:t>
            </a:r>
          </a:p>
          <a:p>
            <a:pPr lvl="1"/>
            <a:r>
              <a:rPr lang="en-GB" sz="2400" dirty="0">
                <a:latin typeface="+mn-lt"/>
                <a:ea typeface="Segoe UI" panose="020B0502040204020203" pitchFamily="34" charset="0"/>
                <a:cs typeface="Segoe UI" panose="020B0502040204020203" pitchFamily="34" charset="0"/>
              </a:rPr>
              <a:t>For examples see the </a:t>
            </a:r>
            <a:r>
              <a:rPr lang="en-GB" sz="2400" dirty="0">
                <a:latin typeface="+mn-lt"/>
                <a:ea typeface="Segoe UI" panose="020B0502040204020203" pitchFamily="34" charset="0"/>
                <a:cs typeface="Segoe UI" panose="020B0502040204020203" pitchFamily="34" charset="0"/>
                <a:hlinkClick r:id="rId3"/>
              </a:rPr>
              <a:t>pretrained models available in </a:t>
            </a:r>
            <a:r>
              <a:rPr lang="en-GB" sz="2400" dirty="0" err="1">
                <a:latin typeface="+mn-lt"/>
                <a:ea typeface="Segoe UI" panose="020B0502040204020203" pitchFamily="34" charset="0"/>
                <a:cs typeface="Segoe UI" panose="020B0502040204020203" pitchFamily="34" charset="0"/>
                <a:hlinkClick r:id="rId3"/>
              </a:rPr>
              <a:t>Keras</a:t>
            </a:r>
            <a:r>
              <a:rPr lang="en-GB" sz="2400" dirty="0">
                <a:latin typeface="+mn-lt"/>
                <a:ea typeface="Segoe UI" panose="020B0502040204020203" pitchFamily="34" charset="0"/>
                <a:cs typeface="Segoe UI" panose="020B0502040204020203" pitchFamily="34" charset="0"/>
              </a:rPr>
              <a:t>   </a:t>
            </a:r>
          </a:p>
          <a:p>
            <a:pPr lvl="1"/>
            <a:r>
              <a:rPr lang="en-GB" sz="2400" dirty="0">
                <a:latin typeface="+mn-lt"/>
                <a:ea typeface="Segoe UI" panose="020B0502040204020203" pitchFamily="34" charset="0"/>
                <a:cs typeface="Segoe UI" panose="020B0502040204020203" pitchFamily="34" charset="0"/>
              </a:rPr>
              <a:t>More advanced pretrained models can be found in </a:t>
            </a:r>
            <a:r>
              <a:rPr lang="en-GB" sz="2400" dirty="0" err="1">
                <a:latin typeface="+mn-lt"/>
                <a:ea typeface="Segoe UI" panose="020B0502040204020203" pitchFamily="34" charset="0"/>
                <a:cs typeface="Segoe UI" panose="020B0502040204020203" pitchFamily="34" charset="0"/>
                <a:hlinkClick r:id="rId4"/>
              </a:rPr>
              <a:t>KerasHub</a:t>
            </a:r>
            <a:r>
              <a:rPr lang="en-GB" sz="2400" dirty="0">
                <a:latin typeface="+mn-lt"/>
                <a:ea typeface="Segoe UI" panose="020B0502040204020203" pitchFamily="34" charset="0"/>
                <a:cs typeface="Segoe UI" panose="020B0502040204020203" pitchFamily="34" charset="0"/>
                <a:hlinkClick r:id="rId4"/>
              </a:rPr>
              <a:t> Model Architectures</a:t>
            </a:r>
            <a:endParaRPr lang="en-GB" sz="2400" dirty="0">
              <a:latin typeface="+mn-lt"/>
              <a:ea typeface="Segoe UI" panose="020B0502040204020203" pitchFamily="34" charset="0"/>
              <a:cs typeface="Segoe UI" panose="020B0502040204020203" pitchFamily="34" charset="0"/>
            </a:endParaRPr>
          </a:p>
          <a:p>
            <a:r>
              <a:rPr lang="en-GB" sz="2800" dirty="0">
                <a:latin typeface="+mn-lt"/>
                <a:ea typeface="Segoe UI" panose="020B0502040204020203" pitchFamily="34" charset="0"/>
                <a:cs typeface="Segoe UI" panose="020B0502040204020203" pitchFamily="34" charset="0"/>
              </a:rPr>
              <a:t>The pre-trained models often learn considerable general information which applies to other situations </a:t>
            </a:r>
          </a:p>
          <a:p>
            <a:pPr lvl="1"/>
            <a:r>
              <a:rPr lang="en-GB" sz="2400" dirty="0">
                <a:latin typeface="+mn-lt"/>
                <a:ea typeface="Segoe UI" panose="020B0502040204020203" pitchFamily="34" charset="0"/>
                <a:cs typeface="Segoe UI" panose="020B0502040204020203" pitchFamily="34" charset="0"/>
              </a:rPr>
              <a:t>Edges, corners, etc.</a:t>
            </a:r>
          </a:p>
          <a:p>
            <a:pPr lvl="1"/>
            <a:r>
              <a:rPr lang="en-GB" sz="2400" dirty="0">
                <a:latin typeface="+mn-lt"/>
                <a:ea typeface="Segoe UI" panose="020B0502040204020203" pitchFamily="34" charset="0"/>
                <a:cs typeface="Segoe UI" panose="020B0502040204020203" pitchFamily="34" charset="0"/>
              </a:rPr>
              <a:t>Textures and </a:t>
            </a:r>
            <a:r>
              <a:rPr lang="en-GB" sz="2400" dirty="0" err="1">
                <a:latin typeface="+mn-lt"/>
                <a:ea typeface="Segoe UI" panose="020B0502040204020203" pitchFamily="34" charset="0"/>
                <a:cs typeface="Segoe UI" panose="020B0502040204020203" pitchFamily="34" charset="0"/>
              </a:rPr>
              <a:t>colors</a:t>
            </a:r>
            <a:r>
              <a:rPr lang="en-GB" sz="2400" dirty="0">
                <a:latin typeface="+mn-lt"/>
                <a:ea typeface="Segoe UI" panose="020B0502040204020203" pitchFamily="34" charset="0"/>
                <a:cs typeface="Segoe UI" panose="020B0502040204020203" pitchFamily="34" charset="0"/>
              </a:rPr>
              <a:t> </a:t>
            </a:r>
          </a:p>
          <a:p>
            <a:pPr lvl="1"/>
            <a:r>
              <a:rPr lang="en-GB" sz="2400" dirty="0">
                <a:latin typeface="+mn-lt"/>
                <a:ea typeface="Segoe UI" panose="020B0502040204020203" pitchFamily="34" charset="0"/>
                <a:cs typeface="Segoe UI" panose="020B0502040204020203" pitchFamily="34" charset="0"/>
              </a:rPr>
              <a:t>Etc…</a:t>
            </a:r>
          </a:p>
          <a:p>
            <a:r>
              <a:rPr lang="en-GB" sz="2400" dirty="0">
                <a:latin typeface="+mn-lt"/>
                <a:ea typeface="Segoe UI" panose="020B0502040204020203" pitchFamily="34" charset="0"/>
                <a:cs typeface="Segoe UI" panose="020B0502040204020203" pitchFamily="34" charset="0"/>
              </a:rPr>
              <a:t>An example of using a </a:t>
            </a:r>
            <a:r>
              <a:rPr lang="en-GB" sz="2400" dirty="0">
                <a:latin typeface="+mn-lt"/>
                <a:ea typeface="Segoe UI" panose="020B0502040204020203" pitchFamily="34" charset="0"/>
                <a:cs typeface="Segoe UI" panose="020B0502040204020203" pitchFamily="34" charset="0"/>
                <a:hlinkClick r:id="rId5"/>
              </a:rPr>
              <a:t>pretrained </a:t>
            </a:r>
            <a:r>
              <a:rPr lang="en-GB" sz="2400" dirty="0" err="1">
                <a:latin typeface="+mn-lt"/>
                <a:ea typeface="Segoe UI" panose="020B0502040204020203" pitchFamily="34" charset="0"/>
                <a:cs typeface="Segoe UI" panose="020B0502040204020203" pitchFamily="34" charset="0"/>
                <a:hlinkClick r:id="rId5"/>
              </a:rPr>
              <a:t>MobileNet</a:t>
            </a:r>
            <a:r>
              <a:rPr lang="en-GB" sz="2400" dirty="0">
                <a:latin typeface="+mn-lt"/>
                <a:ea typeface="Segoe UI" panose="020B0502040204020203" pitchFamily="34" charset="0"/>
                <a:cs typeface="Segoe UI" panose="020B0502040204020203" pitchFamily="34" charset="0"/>
                <a:hlinkClick r:id="rId5"/>
              </a:rPr>
              <a:t> model in </a:t>
            </a:r>
            <a:r>
              <a:rPr lang="en-GB" sz="2400" dirty="0" err="1">
                <a:latin typeface="+mn-lt"/>
                <a:ea typeface="Segoe UI" panose="020B0502040204020203" pitchFamily="34" charset="0"/>
                <a:cs typeface="Segoe UI" panose="020B0502040204020203" pitchFamily="34" charset="0"/>
                <a:hlinkClick r:id="rId5"/>
              </a:rPr>
              <a:t>Kares</a:t>
            </a:r>
            <a:r>
              <a:rPr lang="en-GB" sz="2400" dirty="0">
                <a:latin typeface="+mn-lt"/>
                <a:ea typeface="Segoe UI" panose="020B0502040204020203" pitchFamily="34" charset="0"/>
                <a:cs typeface="Segoe UI" panose="020B0502040204020203" pitchFamily="34" charset="0"/>
              </a:rPr>
              <a:t>, including data augmentation </a:t>
            </a:r>
          </a:p>
          <a:p>
            <a:r>
              <a:rPr lang="en-GB" sz="2400" dirty="0">
                <a:latin typeface="+mn-lt"/>
                <a:ea typeface="Segoe UI" panose="020B0502040204020203" pitchFamily="34" charset="0"/>
                <a:cs typeface="Segoe UI" panose="020B0502040204020203" pitchFamily="34" charset="0"/>
              </a:rPr>
              <a:t>Assignment 7 used pretraining on </a:t>
            </a:r>
            <a:r>
              <a:rPr lang="en-GB" sz="2400" dirty="0" err="1">
                <a:latin typeface="+mn-lt"/>
                <a:ea typeface="Segoe UI" panose="020B0502040204020203" pitchFamily="34" charset="0"/>
                <a:cs typeface="Segoe UI" panose="020B0502040204020203" pitchFamily="34" charset="0"/>
              </a:rPr>
              <a:t>EfficientNet</a:t>
            </a:r>
            <a:r>
              <a:rPr lang="en-GB" sz="2400" dirty="0">
                <a:latin typeface="+mn-lt"/>
                <a:ea typeface="Segoe UI" panose="020B0502040204020203" pitchFamily="34" charset="0"/>
                <a:cs typeface="Segoe UI" panose="020B0502040204020203" pitchFamily="34" charset="0"/>
              </a:rPr>
              <a:t> B0</a:t>
            </a:r>
          </a:p>
          <a:p>
            <a:pPr marL="0" indent="0">
              <a:buNone/>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2595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5">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AC85F-B80E-4749-A939-A9BFCEC9D92D}"/>
              </a:ext>
            </a:extLst>
          </p:cNvPr>
          <p:cNvSpPr>
            <a:spLocks noGrp="1"/>
          </p:cNvSpPr>
          <p:nvPr>
            <p:ph type="ctrTitle"/>
          </p:nvPr>
        </p:nvSpPr>
        <p:spPr>
          <a:xfrm>
            <a:off x="1524000" y="2080381"/>
            <a:ext cx="9835848" cy="1429582"/>
          </a:xfrm>
        </p:spPr>
        <p:txBody>
          <a:bodyPr>
            <a:normAutofit/>
          </a:bodyPr>
          <a:lstStyle/>
          <a:p>
            <a:r>
              <a:rPr lang="en-US" sz="4400" dirty="0">
                <a:latin typeface="+mn-lt"/>
              </a:rPr>
              <a:t>Vision Transformer (</a:t>
            </a:r>
            <a:r>
              <a:rPr lang="en-US" sz="4400" dirty="0" err="1">
                <a:latin typeface="+mn-lt"/>
              </a:rPr>
              <a:t>ViT</a:t>
            </a:r>
            <a:r>
              <a:rPr lang="en-US" sz="4400" dirty="0">
                <a:latin typeface="+mn-lt"/>
              </a:rPr>
              <a:t>) Architecture</a:t>
            </a:r>
          </a:p>
        </p:txBody>
      </p:sp>
    </p:spTree>
    <p:extLst>
      <p:ext uri="{BB962C8B-B14F-4D97-AF65-F5344CB8AC3E}">
        <p14:creationId xmlns:p14="http://schemas.microsoft.com/office/powerpoint/2010/main" val="19337025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Vision Transformer (</a:t>
            </a:r>
            <a:r>
              <a:rPr lang="en-US" sz="4000" dirty="0" err="1">
                <a:latin typeface="Segoe UI" panose="020B0502040204020203" pitchFamily="34" charset="0"/>
                <a:cs typeface="Segoe UI" panose="020B0502040204020203" pitchFamily="34" charset="0"/>
              </a:rPr>
              <a:t>ViT</a:t>
            </a:r>
            <a:r>
              <a:rPr lang="en-US" sz="4000" dirty="0">
                <a:latin typeface="Segoe UI" panose="020B0502040204020203" pitchFamily="34" charset="0"/>
                <a:cs typeface="Segoe UI" panose="020B0502040204020203" pitchFamily="34" charset="0"/>
              </a:rPr>
              <a:t>) Architecture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775677"/>
            <a:ext cx="11229894" cy="605920"/>
          </a:xfrm>
        </p:spPr>
        <p:txBody>
          <a:bodyPr/>
          <a:lstStyle/>
          <a:p>
            <a:pPr marL="0" indent="0">
              <a:buNone/>
            </a:pPr>
            <a:r>
              <a:rPr lang="en-US" sz="2800" dirty="0">
                <a:latin typeface="+mn-lt"/>
                <a:cs typeface="Segoe UI" panose="020B0502040204020203" pitchFamily="34" charset="0"/>
              </a:rPr>
              <a:t>We now have all the components to put the </a:t>
            </a:r>
            <a:r>
              <a:rPr lang="en-US" sz="2800" dirty="0" err="1">
                <a:latin typeface="+mn-lt"/>
                <a:cs typeface="Segoe UI" panose="020B0502040204020203" pitchFamily="34" charset="0"/>
              </a:rPr>
              <a:t>ViT</a:t>
            </a:r>
            <a:r>
              <a:rPr lang="en-US" sz="2800" dirty="0">
                <a:latin typeface="+mn-lt"/>
                <a:cs typeface="Segoe UI" panose="020B0502040204020203" pitchFamily="34" charset="0"/>
              </a:rPr>
              <a:t> model together </a:t>
            </a:r>
            <a:endParaRPr lang="en-US" sz="2800" b="1" dirty="0">
              <a:latin typeface="+mn-lt"/>
              <a:cs typeface="Segoe UI" panose="020B0502040204020203" pitchFamily="34" charset="0"/>
            </a:endParaRPr>
          </a:p>
        </p:txBody>
      </p:sp>
      <p:sp>
        <p:nvSpPr>
          <p:cNvPr id="9" name="Content Placeholder 2">
            <a:extLst>
              <a:ext uri="{FF2B5EF4-FFF2-40B4-BE49-F238E27FC236}">
                <a16:creationId xmlns:a16="http://schemas.microsoft.com/office/drawing/2014/main" id="{8B14E873-737C-7125-3F00-21A80E4C822D}"/>
              </a:ext>
            </a:extLst>
          </p:cNvPr>
          <p:cNvSpPr txBox="1">
            <a:spLocks/>
          </p:cNvSpPr>
          <p:nvPr/>
        </p:nvSpPr>
        <p:spPr>
          <a:xfrm>
            <a:off x="892697" y="1312768"/>
            <a:ext cx="5451676" cy="92495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5. Fully connected multi-layer classifier uses attention feature map</a:t>
            </a:r>
          </a:p>
        </p:txBody>
      </p:sp>
      <p:sp>
        <p:nvSpPr>
          <p:cNvPr id="7" name="TextBox 6">
            <a:extLst>
              <a:ext uri="{FF2B5EF4-FFF2-40B4-BE49-F238E27FC236}">
                <a16:creationId xmlns:a16="http://schemas.microsoft.com/office/drawing/2014/main" id="{ACE3293D-9FF9-6867-2FE5-4AA9D4C416A8}"/>
              </a:ext>
            </a:extLst>
          </p:cNvPr>
          <p:cNvSpPr txBox="1"/>
          <p:nvPr/>
        </p:nvSpPr>
        <p:spPr>
          <a:xfrm>
            <a:off x="8882366" y="5653122"/>
            <a:ext cx="3152336" cy="369332"/>
          </a:xfrm>
          <a:prstGeom prst="rect">
            <a:avLst/>
          </a:prstGeom>
          <a:noFill/>
        </p:spPr>
        <p:txBody>
          <a:bodyPr wrap="square" rtlCol="0">
            <a:spAutoFit/>
          </a:bodyPr>
          <a:lstStyle/>
          <a:p>
            <a:r>
              <a:rPr lang="en-US" dirty="0"/>
              <a:t>From </a:t>
            </a:r>
            <a:r>
              <a:rPr lang="en-US" dirty="0" err="1">
                <a:hlinkClick r:id="rId3"/>
              </a:rPr>
              <a:t>Dosoviskiy</a:t>
            </a:r>
            <a:r>
              <a:rPr lang="en-US" dirty="0">
                <a:hlinkClick r:id="rId3"/>
              </a:rPr>
              <a:t>, et.al., 2021 </a:t>
            </a:r>
            <a:endParaRPr lang="en-US" dirty="0"/>
          </a:p>
        </p:txBody>
      </p:sp>
      <p:pic>
        <p:nvPicPr>
          <p:cNvPr id="6" name="Picture 5">
            <a:extLst>
              <a:ext uri="{FF2B5EF4-FFF2-40B4-BE49-F238E27FC236}">
                <a16:creationId xmlns:a16="http://schemas.microsoft.com/office/drawing/2014/main" id="{8812706F-20F8-672A-BF01-C4A8E5ACDA0D}"/>
              </a:ext>
            </a:extLst>
          </p:cNvPr>
          <p:cNvPicPr>
            <a:picLocks noChangeAspect="1"/>
          </p:cNvPicPr>
          <p:nvPr/>
        </p:nvPicPr>
        <p:blipFill>
          <a:blip r:embed="rId4"/>
          <a:stretch>
            <a:fillRect/>
          </a:stretch>
        </p:blipFill>
        <p:spPr>
          <a:xfrm>
            <a:off x="6418162" y="1320606"/>
            <a:ext cx="5698766" cy="4253426"/>
          </a:xfrm>
          <a:prstGeom prst="rect">
            <a:avLst/>
          </a:prstGeom>
        </p:spPr>
      </p:pic>
      <p:cxnSp>
        <p:nvCxnSpPr>
          <p:cNvPr id="8" name="Straight Arrow Connector 7">
            <a:extLst>
              <a:ext uri="{FF2B5EF4-FFF2-40B4-BE49-F238E27FC236}">
                <a16:creationId xmlns:a16="http://schemas.microsoft.com/office/drawing/2014/main" id="{43A7192C-BB6A-8EAE-D49D-239F2076F91D}"/>
              </a:ext>
            </a:extLst>
          </p:cNvPr>
          <p:cNvCxnSpPr>
            <a:cxnSpLocks/>
            <a:stCxn id="9" idx="3"/>
          </p:cNvCxnSpPr>
          <p:nvPr/>
        </p:nvCxnSpPr>
        <p:spPr>
          <a:xfrm>
            <a:off x="6344373" y="1775246"/>
            <a:ext cx="409455" cy="4337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E9A7EC06-0CE1-9FD2-C1DB-005CA3314827}"/>
              </a:ext>
            </a:extLst>
          </p:cNvPr>
          <p:cNvSpPr txBox="1">
            <a:spLocks/>
          </p:cNvSpPr>
          <p:nvPr/>
        </p:nvSpPr>
        <p:spPr>
          <a:xfrm>
            <a:off x="2914995" y="6202125"/>
            <a:ext cx="4833241" cy="605920"/>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2. Sequence of patches, tokens</a:t>
            </a:r>
          </a:p>
        </p:txBody>
      </p:sp>
      <p:cxnSp>
        <p:nvCxnSpPr>
          <p:cNvPr id="13" name="Straight Arrow Connector 12">
            <a:extLst>
              <a:ext uri="{FF2B5EF4-FFF2-40B4-BE49-F238E27FC236}">
                <a16:creationId xmlns:a16="http://schemas.microsoft.com/office/drawing/2014/main" id="{AB88D104-524C-88D3-CDDC-83058FED9853}"/>
              </a:ext>
            </a:extLst>
          </p:cNvPr>
          <p:cNvCxnSpPr>
            <a:cxnSpLocks/>
            <a:stCxn id="12" idx="3"/>
          </p:cNvCxnSpPr>
          <p:nvPr/>
        </p:nvCxnSpPr>
        <p:spPr>
          <a:xfrm flipV="1">
            <a:off x="7748236" y="5253771"/>
            <a:ext cx="1212884" cy="12513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07C8DF70-A3AF-3D15-A1D5-4F8AC76E28CA}"/>
              </a:ext>
            </a:extLst>
          </p:cNvPr>
          <p:cNvSpPr txBox="1">
            <a:spLocks/>
          </p:cNvSpPr>
          <p:nvPr/>
        </p:nvSpPr>
        <p:spPr>
          <a:xfrm>
            <a:off x="594361" y="5819091"/>
            <a:ext cx="5501639" cy="605920"/>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1. Partition input image into patches</a:t>
            </a:r>
          </a:p>
        </p:txBody>
      </p:sp>
      <p:cxnSp>
        <p:nvCxnSpPr>
          <p:cNvPr id="18" name="Straight Arrow Connector 17">
            <a:extLst>
              <a:ext uri="{FF2B5EF4-FFF2-40B4-BE49-F238E27FC236}">
                <a16:creationId xmlns:a16="http://schemas.microsoft.com/office/drawing/2014/main" id="{4937E906-7988-00DF-5B6D-363086FC7556}"/>
              </a:ext>
            </a:extLst>
          </p:cNvPr>
          <p:cNvCxnSpPr>
            <a:cxnSpLocks/>
            <a:stCxn id="17" idx="3"/>
          </p:cNvCxnSpPr>
          <p:nvPr/>
        </p:nvCxnSpPr>
        <p:spPr>
          <a:xfrm flipV="1">
            <a:off x="6096000" y="5436057"/>
            <a:ext cx="437063" cy="6859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AE9CE9CF-EF84-361C-ACF8-D5E5736B8679}"/>
              </a:ext>
            </a:extLst>
          </p:cNvPr>
          <p:cNvSpPr txBox="1">
            <a:spLocks/>
          </p:cNvSpPr>
          <p:nvPr/>
        </p:nvSpPr>
        <p:spPr>
          <a:xfrm>
            <a:off x="453303" y="4582483"/>
            <a:ext cx="5741043" cy="101527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3. </a:t>
            </a:r>
            <a:r>
              <a:rPr lang="en-US" sz="2800" b="1" dirty="0">
                <a:latin typeface="+mn-lt"/>
                <a:cs typeface="Segoe UI" panose="020B0502040204020203" pitchFamily="34" charset="0"/>
              </a:rPr>
              <a:t>Sequence of linear patch embeddings (tokens) </a:t>
            </a:r>
            <a:r>
              <a:rPr lang="en-US" sz="2800" dirty="0">
                <a:latin typeface="+mn-lt"/>
                <a:cs typeface="Segoe UI" panose="020B0502040204020203" pitchFamily="34" charset="0"/>
              </a:rPr>
              <a:t>with position embedding</a:t>
            </a:r>
          </a:p>
        </p:txBody>
      </p:sp>
      <p:cxnSp>
        <p:nvCxnSpPr>
          <p:cNvPr id="21" name="Straight Arrow Connector 20">
            <a:extLst>
              <a:ext uri="{FF2B5EF4-FFF2-40B4-BE49-F238E27FC236}">
                <a16:creationId xmlns:a16="http://schemas.microsoft.com/office/drawing/2014/main" id="{470D2A46-D592-A559-B45E-140EFB2914FE}"/>
              </a:ext>
            </a:extLst>
          </p:cNvPr>
          <p:cNvCxnSpPr>
            <a:cxnSpLocks/>
          </p:cNvCxnSpPr>
          <p:nvPr/>
        </p:nvCxnSpPr>
        <p:spPr>
          <a:xfrm flipV="1">
            <a:off x="6165394" y="4163138"/>
            <a:ext cx="310673" cy="5298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0F634910-3C48-EF5E-4C32-9B8778B4408B}"/>
                  </a:ext>
                </a:extLst>
              </p:cNvPr>
              <p:cNvSpPr txBox="1">
                <a:spLocks/>
              </p:cNvSpPr>
              <p:nvPr/>
            </p:nvSpPr>
            <p:spPr>
              <a:xfrm>
                <a:off x="285564" y="2339892"/>
                <a:ext cx="5741043" cy="227298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800" dirty="0">
                    <a:latin typeface="+mn-lt"/>
                    <a:cs typeface="Segoe UI" panose="020B0502040204020203" pitchFamily="34" charset="0"/>
                  </a:rPr>
                  <a:t>4. Layers of multi-headed dot product attention alternating with fully-connected layers   </a:t>
                </a:r>
              </a:p>
              <a:p>
                <a:pPr marL="0" indent="0">
                  <a:spcBef>
                    <a:spcPts val="0"/>
                  </a:spcBef>
                  <a:buNone/>
                </a:pPr>
                <a14:m>
                  <m:oMath xmlns:m="http://schemas.openxmlformats.org/officeDocument/2006/math">
                    <m:r>
                      <a:rPr lang="en-US" sz="2400" b="0" i="1" smtClean="0">
                        <a:latin typeface="Cambria Math" panose="02040503050406030204" pitchFamily="18" charset="0"/>
                        <a:cs typeface="Segoe UI" panose="020B0502040204020203" pitchFamily="34" charset="0"/>
                      </a:rPr>
                      <m:t>𝑛𝑢𝑚𝑏𝑒𝑟</m:t>
                    </m:r>
                    <m:r>
                      <a:rPr lang="en-US" sz="2400" b="0" i="1" smtClean="0">
                        <a:latin typeface="Cambria Math" panose="02040503050406030204" pitchFamily="18" charset="0"/>
                        <a:cs typeface="Segoe UI" panose="020B0502040204020203" pitchFamily="34" charset="0"/>
                      </a:rPr>
                      <m:t> </m:t>
                    </m:r>
                    <m:r>
                      <a:rPr lang="en-US" sz="2400" b="0" i="1" smtClean="0">
                        <a:latin typeface="Cambria Math" panose="02040503050406030204" pitchFamily="18" charset="0"/>
                        <a:cs typeface="Segoe UI" panose="020B0502040204020203" pitchFamily="34" charset="0"/>
                      </a:rPr>
                      <m:t>𝑜𝑓</m:t>
                    </m:r>
                    <m:r>
                      <a:rPr lang="en-US" sz="2400" b="0" i="1" smtClean="0">
                        <a:latin typeface="Cambria Math" panose="02040503050406030204" pitchFamily="18" charset="0"/>
                        <a:cs typeface="Segoe UI" panose="020B0502040204020203" pitchFamily="34" charset="0"/>
                      </a:rPr>
                      <m:t> </m:t>
                    </m:r>
                    <m:r>
                      <a:rPr lang="en-US" sz="2400" b="0" i="1" smtClean="0">
                        <a:latin typeface="Cambria Math" panose="02040503050406030204" pitchFamily="18" charset="0"/>
                        <a:cs typeface="Segoe UI" panose="020B0502040204020203" pitchFamily="34" charset="0"/>
                      </a:rPr>
                      <m:t>h𝑒𝑎𝑑𝑠</m:t>
                    </m:r>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h</m:t>
                    </m:r>
                    <m:r>
                      <a:rPr lang="en-US" sz="2400" b="0" i="1" smtClean="0">
                        <a:latin typeface="Cambria Math" panose="02040503050406030204" pitchFamily="18" charset="0"/>
                        <a:cs typeface="Segoe UI" panose="020B0502040204020203" pitchFamily="34" charset="0"/>
                      </a:rPr>
                      <m:t>=12,16</m:t>
                    </m:r>
                  </m:oMath>
                </a14:m>
                <a:r>
                  <a:rPr lang="en-US" sz="2400" b="0" dirty="0">
                    <a:latin typeface="+mn-lt"/>
                    <a:cs typeface="Segoe UI" panose="020B0502040204020203" pitchFamily="34" charset="0"/>
                  </a:rPr>
                  <a:t> </a:t>
                </a:r>
              </a:p>
              <a:p>
                <a:pPr marL="0" indent="0">
                  <a:spcBef>
                    <a:spcPts val="0"/>
                  </a:spcBef>
                  <a:buNone/>
                </a:pPr>
                <a14:m>
                  <m:oMath xmlns:m="http://schemas.openxmlformats.org/officeDocument/2006/math">
                    <m:r>
                      <a:rPr lang="en-US" sz="2400" b="0" i="1" smtClean="0">
                        <a:latin typeface="Cambria Math" panose="02040503050406030204" pitchFamily="18" charset="0"/>
                        <a:cs typeface="Segoe UI" panose="020B0502040204020203" pitchFamily="34" charset="0"/>
                      </a:rPr>
                      <m:t>𝑛𝑢𝑚𝑏𝑒𝑟</m:t>
                    </m:r>
                    <m:r>
                      <a:rPr lang="en-US" sz="2400" b="0" i="1" smtClean="0">
                        <a:latin typeface="Cambria Math" panose="02040503050406030204" pitchFamily="18" charset="0"/>
                        <a:cs typeface="Segoe UI" panose="020B0502040204020203" pitchFamily="34" charset="0"/>
                      </a:rPr>
                      <m:t> </m:t>
                    </m:r>
                    <m:r>
                      <a:rPr lang="en-US" sz="2400" b="0" i="1" smtClean="0">
                        <a:latin typeface="Cambria Math" panose="02040503050406030204" pitchFamily="18" charset="0"/>
                        <a:cs typeface="Segoe UI" panose="020B0502040204020203" pitchFamily="34" charset="0"/>
                      </a:rPr>
                      <m:t>𝑜𝑓</m:t>
                    </m:r>
                    <m:r>
                      <a:rPr lang="en-US" sz="2400" b="0" i="1" smtClean="0">
                        <a:latin typeface="Cambria Math" panose="02040503050406030204" pitchFamily="18" charset="0"/>
                        <a:cs typeface="Segoe UI" panose="020B0502040204020203" pitchFamily="34" charset="0"/>
                      </a:rPr>
                      <m:t> </m:t>
                    </m:r>
                    <m:r>
                      <a:rPr lang="en-US" sz="2400" b="0" i="1" smtClean="0">
                        <a:latin typeface="Cambria Math" panose="02040503050406030204" pitchFamily="18" charset="0"/>
                        <a:cs typeface="Segoe UI" panose="020B0502040204020203" pitchFamily="34" charset="0"/>
                      </a:rPr>
                      <m:t>𝑙𝑎𝑦𝑒𝑟𝑠</m:t>
                    </m:r>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𝑙</m:t>
                    </m:r>
                    <m:r>
                      <a:rPr lang="en-US" sz="2400" b="0" i="1" smtClean="0">
                        <a:latin typeface="Cambria Math" panose="02040503050406030204" pitchFamily="18" charset="0"/>
                        <a:cs typeface="Segoe UI" panose="020B0502040204020203" pitchFamily="34" charset="0"/>
                      </a:rPr>
                      <m:t>=12, 24, 32 </m:t>
                    </m:r>
                  </m:oMath>
                </a14:m>
                <a:r>
                  <a:rPr lang="en-US" sz="2400" dirty="0">
                    <a:latin typeface="+mn-lt"/>
                    <a:cs typeface="Segoe UI" panose="020B0502040204020203" pitchFamily="34" charset="0"/>
                  </a:rPr>
                  <a:t> </a:t>
                </a:r>
              </a:p>
            </p:txBody>
          </p:sp>
        </mc:Choice>
        <mc:Fallback xmlns="">
          <p:sp>
            <p:nvSpPr>
              <p:cNvPr id="27" name="Content Placeholder 2">
                <a:extLst>
                  <a:ext uri="{FF2B5EF4-FFF2-40B4-BE49-F238E27FC236}">
                    <a16:creationId xmlns:a16="http://schemas.microsoft.com/office/drawing/2014/main" id="{0F634910-3C48-EF5E-4C32-9B8778B4408B}"/>
                  </a:ext>
                </a:extLst>
              </p:cNvPr>
              <p:cNvSpPr txBox="1">
                <a:spLocks noRot="1" noChangeAspect="1" noMove="1" noResize="1" noEditPoints="1" noAdjustHandles="1" noChangeArrowheads="1" noChangeShapeType="1" noTextEdit="1"/>
              </p:cNvSpPr>
              <p:nvPr/>
            </p:nvSpPr>
            <p:spPr>
              <a:xfrm>
                <a:off x="285564" y="2339892"/>
                <a:ext cx="5741043" cy="2272986"/>
              </a:xfrm>
              <a:prstGeom prst="rect">
                <a:avLst/>
              </a:prstGeom>
              <a:blipFill>
                <a:blip r:embed="rId5"/>
                <a:stretch>
                  <a:fillRect l="-2229" t="-2681" r="-2017"/>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C12A67A8-F326-185D-2A6B-96B9149D72E0}"/>
              </a:ext>
            </a:extLst>
          </p:cNvPr>
          <p:cNvCxnSpPr>
            <a:cxnSpLocks/>
          </p:cNvCxnSpPr>
          <p:nvPr/>
        </p:nvCxnSpPr>
        <p:spPr>
          <a:xfrm flipV="1">
            <a:off x="5135979" y="3217762"/>
            <a:ext cx="2624846" cy="1544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542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7" grpId="0"/>
      <p:bldP spid="20" grpId="0"/>
      <p:bldP spid="2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Why Use Patches?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Transformers have high model capacity and complexity </a:t>
                </a:r>
              </a:p>
              <a:p>
                <a:r>
                  <a:rPr lang="en-US" sz="2800" dirty="0">
                    <a:latin typeface="+mn-lt"/>
                    <a:cs typeface="Segoe UI" panose="020B0502040204020203" pitchFamily="34" charset="0"/>
                  </a:rPr>
                  <a:t>Model complexity </a:t>
                </a:r>
                <a14:m>
                  <m:oMath xmlns:m="http://schemas.openxmlformats.org/officeDocument/2006/math">
                    <m:r>
                      <a:rPr lang="en-US" sz="2800" b="0" i="1" smtClean="0">
                        <a:latin typeface="Cambria Math" panose="02040503050406030204" pitchFamily="18" charset="0"/>
                        <a:cs typeface="Segoe UI" panose="020B0502040204020203" pitchFamily="34" charset="0"/>
                      </a:rPr>
                      <m:t>𝑂</m:t>
                    </m:r>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cs typeface="Segoe UI" panose="020B0502040204020203" pitchFamily="34" charset="0"/>
                              </a:rPr>
                              <m:t>𝑛</m:t>
                            </m:r>
                          </m:e>
                          <m:sup>
                            <m:r>
                              <a:rPr lang="en-US" sz="2800" b="0" i="1" smtClean="0">
                                <a:latin typeface="Cambria Math" panose="02040503050406030204" pitchFamily="18" charset="0"/>
                                <a:cs typeface="Segoe UI" panose="020B0502040204020203" pitchFamily="34" charset="0"/>
                              </a:rPr>
                              <m:t>2</m:t>
                            </m:r>
                          </m:sup>
                        </m:sSup>
                      </m:e>
                    </m:d>
                  </m:oMath>
                </a14:m>
                <a:r>
                  <a:rPr lang="en-US" sz="2800" dirty="0">
                    <a:latin typeface="+mn-lt"/>
                    <a:cs typeface="Segoe UI" panose="020B0502040204020203" pitchFamily="34" charset="0"/>
                  </a:rPr>
                  <a:t>, where </a:t>
                </a:r>
                <a:r>
                  <a:rPr lang="en-US" sz="2800" i="1" dirty="0">
                    <a:latin typeface="+mn-lt"/>
                    <a:cs typeface="Segoe UI" panose="020B0502040204020203" pitchFamily="34" charset="0"/>
                  </a:rPr>
                  <a:t>n =</a:t>
                </a:r>
                <a:r>
                  <a:rPr lang="en-US" sz="2800" dirty="0">
                    <a:latin typeface="+mn-lt"/>
                    <a:cs typeface="Segoe UI" panose="020B0502040204020203" pitchFamily="34" charset="0"/>
                  </a:rPr>
                  <a:t> number of pixels</a:t>
                </a:r>
              </a:p>
              <a:p>
                <a:pPr lvl="1"/>
                <a:r>
                  <a:rPr lang="en-US" sz="2400" b="1" dirty="0">
                    <a:latin typeface="+mn-lt"/>
                    <a:cs typeface="Segoe UI" panose="020B0502040204020203" pitchFamily="34" charset="0"/>
                  </a:rPr>
                  <a:t>Quadratic complexity</a:t>
                </a:r>
                <a:r>
                  <a:rPr lang="en-US" sz="2400" dirty="0">
                    <a:latin typeface="+mn-lt"/>
                    <a:cs typeface="Segoe UI" panose="020B0502040204020203" pitchFamily="34" charset="0"/>
                  </a:rPr>
                  <a:t> limits resolution and application of transformers </a:t>
                </a:r>
              </a:p>
              <a:p>
                <a:r>
                  <a:rPr lang="en-US" sz="2800" dirty="0">
                    <a:latin typeface="+mn-lt"/>
                    <a:cs typeface="Segoe UI" panose="020B0502040204020203" pitchFamily="34" charset="0"/>
                  </a:rPr>
                  <a:t>Example with full size image: </a:t>
                </a:r>
              </a:p>
              <a:p>
                <a:pPr lvl="1"/>
                <a:r>
                  <a:rPr lang="en-US" sz="2400" dirty="0">
                    <a:latin typeface="+mn-lt"/>
                    <a:cs typeface="Segoe UI" panose="020B0502040204020203" pitchFamily="34" charset="0"/>
                  </a:rPr>
                  <a:t>24 layers with 12 heads per layers and 30 tensors per-layer   </a:t>
                </a:r>
              </a:p>
              <a:p>
                <a:pPr lvl="1"/>
                <a:r>
                  <a:rPr lang="en-US" sz="2400" dirty="0">
                    <a:latin typeface="+mn-lt"/>
                    <a:cs typeface="Segoe UI" panose="020B0502040204020203" pitchFamily="34" charset="0"/>
                  </a:rPr>
                  <a:t> With input dimensions 253 x 253</a:t>
                </a:r>
              </a:p>
              <a:p>
                <a:pPr lvl="1"/>
                <a:r>
                  <a:rPr lang="en-US" sz="2400" dirty="0">
                    <a:latin typeface="+mn-lt"/>
                    <a:cs typeface="Segoe UI" panose="020B0502040204020203" pitchFamily="34" charset="0"/>
                  </a:rPr>
                  <a:t>Number of parameters </a:t>
                </a:r>
                <a14:m>
                  <m:oMath xmlns:m="http://schemas.openxmlformats.org/officeDocument/2006/math">
                    <m:r>
                      <a:rPr lang="en-US" sz="2400" b="0" i="0" smtClean="0">
                        <a:latin typeface="Cambria Math" panose="02040503050406030204" pitchFamily="18" charset="0"/>
                        <a:cs typeface="Segoe UI" panose="020B0502040204020203" pitchFamily="34" charset="0"/>
                      </a:rPr>
                      <m:t>=3</m:t>
                    </m:r>
                    <m:r>
                      <a:rPr lang="en-US" sz="2400" b="0" i="1" smtClean="0">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24</m:t>
                    </m:r>
                    <m:r>
                      <a:rPr lang="en-US" sz="2400" b="0" i="1" smtClean="0">
                        <a:latin typeface="Cambria Math" panose="02040503050406030204" pitchFamily="18" charset="0"/>
                        <a:ea typeface="Cambria Math" panose="02040503050406030204" pitchFamily="18" charset="0"/>
                        <a:cs typeface="Segoe UI" panose="020B0502040204020203" pitchFamily="34" charset="0"/>
                      </a:rPr>
                      <m:t>×12×30×</m:t>
                    </m:r>
                    <m:sSup>
                      <m:sSupPr>
                        <m:ctrlPr>
                          <a:rPr lang="en-US" sz="24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400" b="0" i="1" smtClean="0">
                            <a:latin typeface="Cambria Math" panose="02040503050406030204" pitchFamily="18" charset="0"/>
                            <a:ea typeface="Cambria Math" panose="02040503050406030204" pitchFamily="18" charset="0"/>
                            <a:cs typeface="Segoe UI" panose="020B0502040204020203" pitchFamily="34" charset="0"/>
                          </a:rPr>
                          <m:t>253</m:t>
                        </m:r>
                      </m:e>
                      <m:sup>
                        <m:r>
                          <a:rPr lang="en-US" sz="2400" b="0" i="1" smtClean="0">
                            <a:latin typeface="Cambria Math" panose="02040503050406030204" pitchFamily="18" charset="0"/>
                            <a:ea typeface="Cambria Math" panose="02040503050406030204" pitchFamily="18" charset="0"/>
                            <a:cs typeface="Segoe UI" panose="020B0502040204020203" pitchFamily="34" charset="0"/>
                          </a:rPr>
                          <m:t>2</m:t>
                        </m:r>
                      </m:sup>
                    </m:sSup>
                    <m:r>
                      <a:rPr lang="en-US" sz="2400" b="0" i="1" smtClean="0">
                        <a:latin typeface="Cambria Math" panose="02040503050406030204" pitchFamily="18" charset="0"/>
                        <a:ea typeface="Cambria Math" panose="02040503050406030204" pitchFamily="18" charset="0"/>
                        <a:cs typeface="Segoe UI" panose="020B0502040204020203" pitchFamily="34" charset="0"/>
                      </a:rPr>
                      <m:t>=2.4×</m:t>
                    </m:r>
                    <m:sSup>
                      <m:sSupPr>
                        <m:ctrlPr>
                          <a:rPr lang="en-US" sz="24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400" b="0" i="1" smtClean="0">
                            <a:latin typeface="Cambria Math" panose="02040503050406030204" pitchFamily="18" charset="0"/>
                            <a:ea typeface="Cambria Math" panose="02040503050406030204" pitchFamily="18" charset="0"/>
                            <a:cs typeface="Segoe UI" panose="020B0502040204020203" pitchFamily="34" charset="0"/>
                          </a:rPr>
                          <m:t>10</m:t>
                        </m:r>
                      </m:e>
                      <m:sup>
                        <m:r>
                          <a:rPr lang="en-US" sz="2400" b="0" i="1" smtClean="0">
                            <a:latin typeface="Cambria Math" panose="02040503050406030204" pitchFamily="18" charset="0"/>
                            <a:ea typeface="Cambria Math" panose="02040503050406030204" pitchFamily="18" charset="0"/>
                            <a:cs typeface="Segoe UI" panose="020B0502040204020203" pitchFamily="34" charset="0"/>
                          </a:rPr>
                          <m:t>9</m:t>
                        </m:r>
                      </m:sup>
                    </m:sSup>
                  </m:oMath>
                </a14:m>
                <a:endParaRPr lang="en-US" sz="2400" dirty="0">
                  <a:latin typeface="+mn-lt"/>
                  <a:cs typeface="Segoe UI" panose="020B0502040204020203" pitchFamily="34" charset="0"/>
                </a:endParaRPr>
              </a:p>
              <a:p>
                <a:r>
                  <a:rPr lang="en-US" sz="2800" dirty="0">
                    <a:latin typeface="+mn-lt"/>
                    <a:cs typeface="Segoe UI" panose="020B0502040204020203" pitchFamily="34" charset="0"/>
                  </a:rPr>
                  <a:t>Example with patches: </a:t>
                </a:r>
              </a:p>
              <a:p>
                <a:pPr lvl="1"/>
                <a:r>
                  <a:rPr lang="en-US" sz="2400" dirty="0">
                    <a:latin typeface="+mn-lt"/>
                    <a:cs typeface="Segoe UI" panose="020B0502040204020203" pitchFamily="34" charset="0"/>
                  </a:rPr>
                  <a:t>24 layers with 12 heads per layers and 10 tensors per-layer   </a:t>
                </a:r>
              </a:p>
              <a:p>
                <a:pPr lvl="1"/>
                <a:r>
                  <a:rPr lang="en-US" sz="2400" dirty="0">
                    <a:latin typeface="+mn-lt"/>
                    <a:cs typeface="Segoe UI" panose="020B0502040204020203" pitchFamily="34" charset="0"/>
                  </a:rPr>
                  <a:t> Patch dimensions 32 x 32</a:t>
                </a:r>
              </a:p>
              <a:p>
                <a:pPr lvl="1"/>
                <a:r>
                  <a:rPr lang="en-US" sz="2400" dirty="0">
                    <a:latin typeface="+mn-lt"/>
                    <a:cs typeface="Segoe UI" panose="020B0502040204020203" pitchFamily="34" charset="0"/>
                  </a:rPr>
                  <a:t>Number of parameters </a:t>
                </a:r>
                <a14:m>
                  <m:oMath xmlns:m="http://schemas.openxmlformats.org/officeDocument/2006/math">
                    <m:r>
                      <a:rPr lang="en-US" sz="2400" b="0" i="0" smtClean="0">
                        <a:latin typeface="Cambria Math" panose="02040503050406030204" pitchFamily="18" charset="0"/>
                        <a:cs typeface="Segoe UI" panose="020B0502040204020203" pitchFamily="34" charset="0"/>
                      </a:rPr>
                      <m:t>=</m:t>
                    </m:r>
                    <m:r>
                      <a:rPr lang="en-US" sz="2400">
                        <a:latin typeface="Cambria Math" panose="02040503050406030204" pitchFamily="18" charset="0"/>
                        <a:cs typeface="Segoe UI" panose="020B0502040204020203" pitchFamily="34" charset="0"/>
                      </a:rPr>
                      <m:t>3</m:t>
                    </m:r>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24</m:t>
                    </m:r>
                    <m:r>
                      <a:rPr lang="en-US" sz="2400" i="1">
                        <a:latin typeface="Cambria Math" panose="02040503050406030204" pitchFamily="18" charset="0"/>
                        <a:ea typeface="Cambria Math" panose="02040503050406030204" pitchFamily="18" charset="0"/>
                        <a:cs typeface="Segoe UI" panose="020B0502040204020203" pitchFamily="34" charset="0"/>
                      </a:rPr>
                      <m:t>×12×10×</m:t>
                    </m:r>
                    <m:sSup>
                      <m:sSupPr>
                        <m:ctrlPr>
                          <a:rPr lang="en-US" sz="2400" i="1">
                            <a:latin typeface="Cambria Math" panose="02040503050406030204" pitchFamily="18" charset="0"/>
                            <a:ea typeface="Cambria Math" panose="02040503050406030204" pitchFamily="18" charset="0"/>
                            <a:cs typeface="Segoe UI" panose="020B0502040204020203" pitchFamily="34" charset="0"/>
                          </a:rPr>
                        </m:ctrlPr>
                      </m:sSupPr>
                      <m:e>
                        <m:r>
                          <a:rPr lang="en-US" sz="2400" b="0" i="1" smtClean="0">
                            <a:latin typeface="Cambria Math" panose="02040503050406030204" pitchFamily="18" charset="0"/>
                            <a:ea typeface="Cambria Math" panose="02040503050406030204" pitchFamily="18" charset="0"/>
                            <a:cs typeface="Segoe UI" panose="020B0502040204020203" pitchFamily="34" charset="0"/>
                          </a:rPr>
                          <m:t>32</m:t>
                        </m:r>
                      </m:e>
                      <m:sup>
                        <m:r>
                          <a:rPr lang="en-US" sz="2400" i="1">
                            <a:latin typeface="Cambria Math" panose="02040503050406030204" pitchFamily="18" charset="0"/>
                            <a:ea typeface="Cambria Math" panose="02040503050406030204" pitchFamily="18" charset="0"/>
                            <a:cs typeface="Segoe UI" panose="020B0502040204020203" pitchFamily="34" charset="0"/>
                          </a:rPr>
                          <m:t>2</m:t>
                        </m:r>
                      </m:sup>
                    </m:sSup>
                    <m:r>
                      <a:rPr lang="en-US" sz="2400" i="1">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3.8</m:t>
                    </m:r>
                    <m:r>
                      <a:rPr lang="en-US" sz="2400" i="1">
                        <a:latin typeface="Cambria Math" panose="02040503050406030204" pitchFamily="18" charset="0"/>
                        <a:ea typeface="Cambria Math" panose="02040503050406030204" pitchFamily="18" charset="0"/>
                        <a:cs typeface="Segoe UI" panose="020B0502040204020203" pitchFamily="34" charset="0"/>
                      </a:rPr>
                      <m:t>×</m:t>
                    </m:r>
                    <m:sSup>
                      <m:sSupPr>
                        <m:ctrlPr>
                          <a:rPr lang="en-US" sz="2400" i="1">
                            <a:latin typeface="Cambria Math" panose="02040503050406030204" pitchFamily="18" charset="0"/>
                            <a:ea typeface="Cambria Math" panose="02040503050406030204" pitchFamily="18" charset="0"/>
                            <a:cs typeface="Segoe UI" panose="020B0502040204020203" pitchFamily="34" charset="0"/>
                          </a:rPr>
                        </m:ctrlPr>
                      </m:sSupPr>
                      <m:e>
                        <m:r>
                          <a:rPr lang="en-US" sz="2400" i="1">
                            <a:latin typeface="Cambria Math" panose="02040503050406030204" pitchFamily="18" charset="0"/>
                            <a:ea typeface="Cambria Math" panose="02040503050406030204" pitchFamily="18" charset="0"/>
                            <a:cs typeface="Segoe UI" panose="020B0502040204020203" pitchFamily="34" charset="0"/>
                          </a:rPr>
                          <m:t>10</m:t>
                        </m:r>
                      </m:e>
                      <m:sup>
                        <m:r>
                          <a:rPr lang="en-US" sz="2400" b="0" i="1" smtClean="0">
                            <a:latin typeface="Cambria Math" panose="02040503050406030204" pitchFamily="18" charset="0"/>
                            <a:ea typeface="Cambria Math" panose="02040503050406030204" pitchFamily="18" charset="0"/>
                            <a:cs typeface="Segoe UI" panose="020B0502040204020203" pitchFamily="34" charset="0"/>
                          </a:rPr>
                          <m:t>7</m:t>
                        </m:r>
                      </m:sup>
                    </m:sSup>
                  </m:oMath>
                </a14:m>
                <a:endParaRPr lang="en-US" sz="24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219"/>
                </a:stretch>
              </a:blipFill>
            </p:spPr>
            <p:txBody>
              <a:bodyPr/>
              <a:lstStyle/>
              <a:p>
                <a:r>
                  <a:rPr lang="en-US">
                    <a:noFill/>
                  </a:rPr>
                  <a:t> </a:t>
                </a:r>
              </a:p>
            </p:txBody>
          </p:sp>
        </mc:Fallback>
      </mc:AlternateContent>
    </p:spTree>
    <p:extLst>
      <p:ext uri="{BB962C8B-B14F-4D97-AF65-F5344CB8AC3E}">
        <p14:creationId xmlns:p14="http://schemas.microsoft.com/office/powerpoint/2010/main" val="3687838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Family of </a:t>
            </a:r>
            <a:r>
              <a:rPr lang="en-US" sz="4000" dirty="0" err="1">
                <a:latin typeface="Segoe UI" panose="020B0502040204020203" pitchFamily="34" charset="0"/>
                <a:cs typeface="Segoe UI" panose="020B0502040204020203" pitchFamily="34" charset="0"/>
              </a:rPr>
              <a:t>ViT</a:t>
            </a:r>
            <a:r>
              <a:rPr lang="en-US" sz="4000" dirty="0">
                <a:latin typeface="Segoe UI" panose="020B0502040204020203" pitchFamily="34" charset="0"/>
                <a:cs typeface="Segoe UI" panose="020B0502040204020203" pitchFamily="34" charset="0"/>
              </a:rPr>
              <a:t> Architectures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1619793"/>
            <a:ext cx="11525250" cy="4765933"/>
          </a:xfrm>
        </p:spPr>
        <p:txBody>
          <a:bodyPr/>
          <a:lstStyle/>
          <a:p>
            <a:pPr marL="0" indent="0">
              <a:buNone/>
            </a:pPr>
            <a:r>
              <a:rPr lang="en-US" sz="2800" dirty="0">
                <a:latin typeface="+mn-lt"/>
                <a:cs typeface="Segoe UI" panose="020B0502040204020203" pitchFamily="34" charset="0"/>
              </a:rPr>
              <a:t>Can trade-off model complexity for accuracy with </a:t>
            </a:r>
            <a:r>
              <a:rPr lang="en-US" sz="2800" dirty="0" err="1">
                <a:latin typeface="+mn-lt"/>
                <a:cs typeface="Segoe UI" panose="020B0502040204020203" pitchFamily="34" charset="0"/>
              </a:rPr>
              <a:t>ViT</a:t>
            </a:r>
            <a:r>
              <a:rPr lang="en-US" sz="2800" dirty="0">
                <a:latin typeface="+mn-lt"/>
                <a:cs typeface="Segoe UI" panose="020B0502040204020203" pitchFamily="34" charset="0"/>
              </a:rPr>
              <a:t> model </a:t>
            </a: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B40DD0F3-311A-E88F-8047-0A9FAE3A2756}"/>
              </a:ext>
            </a:extLst>
          </p:cNvPr>
          <p:cNvPicPr>
            <a:picLocks noChangeAspect="1"/>
          </p:cNvPicPr>
          <p:nvPr/>
        </p:nvPicPr>
        <p:blipFill>
          <a:blip r:embed="rId3"/>
          <a:stretch>
            <a:fillRect/>
          </a:stretch>
        </p:blipFill>
        <p:spPr>
          <a:xfrm>
            <a:off x="1100847" y="2379551"/>
            <a:ext cx="9228598" cy="2511183"/>
          </a:xfrm>
          <a:prstGeom prst="rect">
            <a:avLst/>
          </a:prstGeom>
        </p:spPr>
      </p:pic>
      <p:sp>
        <p:nvSpPr>
          <p:cNvPr id="4" name="TextBox 3">
            <a:extLst>
              <a:ext uri="{FF2B5EF4-FFF2-40B4-BE49-F238E27FC236}">
                <a16:creationId xmlns:a16="http://schemas.microsoft.com/office/drawing/2014/main" id="{8C76075D-10DC-A4E5-CE8B-F173ED1E3B90}"/>
              </a:ext>
            </a:extLst>
          </p:cNvPr>
          <p:cNvSpPr txBox="1"/>
          <p:nvPr/>
        </p:nvSpPr>
        <p:spPr>
          <a:xfrm>
            <a:off x="3695324" y="5152380"/>
            <a:ext cx="3152336" cy="369332"/>
          </a:xfrm>
          <a:prstGeom prst="rect">
            <a:avLst/>
          </a:prstGeom>
          <a:noFill/>
        </p:spPr>
        <p:txBody>
          <a:bodyPr wrap="square" rtlCol="0">
            <a:spAutoFit/>
          </a:bodyPr>
          <a:lstStyle/>
          <a:p>
            <a:r>
              <a:rPr lang="en-US" dirty="0"/>
              <a:t>From </a:t>
            </a:r>
            <a:r>
              <a:rPr lang="en-US" dirty="0" err="1">
                <a:hlinkClick r:id="rId4"/>
              </a:rPr>
              <a:t>Dosoviskiy</a:t>
            </a:r>
            <a:r>
              <a:rPr lang="en-US" dirty="0">
                <a:hlinkClick r:id="rId4"/>
              </a:rPr>
              <a:t>, et.al., 2021 </a:t>
            </a:r>
            <a:endParaRPr lang="en-US" dirty="0"/>
          </a:p>
        </p:txBody>
      </p:sp>
    </p:spTree>
    <p:extLst>
      <p:ext uri="{BB962C8B-B14F-4D97-AF65-F5344CB8AC3E}">
        <p14:creationId xmlns:p14="http://schemas.microsoft.com/office/powerpoint/2010/main" val="5513374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How Does the </a:t>
            </a:r>
            <a:r>
              <a:rPr lang="en-US" sz="4000" dirty="0" err="1">
                <a:latin typeface="Segoe UI" panose="020B0502040204020203" pitchFamily="34" charset="0"/>
                <a:cs typeface="Segoe UI" panose="020B0502040204020203" pitchFamily="34" charset="0"/>
              </a:rPr>
              <a:t>ViT</a:t>
            </a:r>
            <a:r>
              <a:rPr lang="en-US" sz="4000" dirty="0">
                <a:latin typeface="Segoe UI" panose="020B0502040204020203" pitchFamily="34" charset="0"/>
                <a:cs typeface="Segoe UI" panose="020B0502040204020203" pitchFamily="34" charset="0"/>
              </a:rPr>
              <a:t> Performance Compare?</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5339443"/>
            <a:ext cx="11525250" cy="785025"/>
          </a:xfrm>
        </p:spPr>
        <p:txBody>
          <a:bodyPr/>
          <a:lstStyle/>
          <a:p>
            <a:pPr marL="0" indent="0">
              <a:buNone/>
            </a:pPr>
            <a:r>
              <a:rPr lang="en-US" sz="2800" dirty="0">
                <a:latin typeface="+mn-lt"/>
                <a:cs typeface="Segoe UI" panose="020B0502040204020203" pitchFamily="34" charset="0"/>
              </a:rPr>
              <a:t>Trade-off od complexity and accuracy comparable to CNN models  </a:t>
            </a: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p:txBody>
      </p:sp>
      <p:pic>
        <p:nvPicPr>
          <p:cNvPr id="6" name="Picture 5">
            <a:extLst>
              <a:ext uri="{FF2B5EF4-FFF2-40B4-BE49-F238E27FC236}">
                <a16:creationId xmlns:a16="http://schemas.microsoft.com/office/drawing/2014/main" id="{9C6FA15B-1F3E-7A03-AD78-474E78EC951D}"/>
              </a:ext>
            </a:extLst>
          </p:cNvPr>
          <p:cNvPicPr>
            <a:picLocks noChangeAspect="1"/>
          </p:cNvPicPr>
          <p:nvPr/>
        </p:nvPicPr>
        <p:blipFill>
          <a:blip r:embed="rId3"/>
          <a:stretch>
            <a:fillRect/>
          </a:stretch>
        </p:blipFill>
        <p:spPr>
          <a:xfrm>
            <a:off x="875902" y="884819"/>
            <a:ext cx="9825190" cy="4127592"/>
          </a:xfrm>
          <a:prstGeom prst="rect">
            <a:avLst/>
          </a:prstGeom>
        </p:spPr>
      </p:pic>
      <p:sp>
        <p:nvSpPr>
          <p:cNvPr id="4" name="TextBox 3">
            <a:extLst>
              <a:ext uri="{FF2B5EF4-FFF2-40B4-BE49-F238E27FC236}">
                <a16:creationId xmlns:a16="http://schemas.microsoft.com/office/drawing/2014/main" id="{5A8AA5E3-BD66-A2AA-F012-B3422B798F58}"/>
              </a:ext>
            </a:extLst>
          </p:cNvPr>
          <p:cNvSpPr txBox="1"/>
          <p:nvPr/>
        </p:nvSpPr>
        <p:spPr>
          <a:xfrm>
            <a:off x="8615666" y="4690413"/>
            <a:ext cx="3152336" cy="369332"/>
          </a:xfrm>
          <a:prstGeom prst="rect">
            <a:avLst/>
          </a:prstGeom>
          <a:noFill/>
        </p:spPr>
        <p:txBody>
          <a:bodyPr wrap="square" rtlCol="0">
            <a:spAutoFit/>
          </a:bodyPr>
          <a:lstStyle/>
          <a:p>
            <a:r>
              <a:rPr lang="en-US" dirty="0"/>
              <a:t>From </a:t>
            </a:r>
            <a:r>
              <a:rPr lang="en-US" dirty="0" err="1">
                <a:hlinkClick r:id="rId4"/>
              </a:rPr>
              <a:t>Dosoviskiy</a:t>
            </a:r>
            <a:r>
              <a:rPr lang="en-US" dirty="0">
                <a:hlinkClick r:id="rId4"/>
              </a:rPr>
              <a:t>, et.al., 2021 </a:t>
            </a:r>
            <a:endParaRPr lang="en-US" dirty="0"/>
          </a:p>
        </p:txBody>
      </p:sp>
    </p:spTree>
    <p:extLst>
      <p:ext uri="{BB962C8B-B14F-4D97-AF65-F5344CB8AC3E}">
        <p14:creationId xmlns:p14="http://schemas.microsoft.com/office/powerpoint/2010/main" val="26551856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Attention Activations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8226263" cy="819755"/>
          </a:xfrm>
        </p:spPr>
        <p:txBody>
          <a:bodyPr/>
          <a:lstStyle/>
          <a:p>
            <a:pPr marL="0" indent="0">
              <a:buNone/>
            </a:pPr>
            <a:r>
              <a:rPr lang="en-US" sz="2800" dirty="0">
                <a:latin typeface="+mn-lt"/>
                <a:cs typeface="Segoe UI" panose="020B0502040204020203" pitchFamily="34" charset="0"/>
              </a:rPr>
              <a:t>What do the activations of the </a:t>
            </a:r>
            <a:r>
              <a:rPr lang="en-US" sz="2800" dirty="0" err="1">
                <a:latin typeface="+mn-lt"/>
                <a:cs typeface="Segoe UI" panose="020B0502040204020203" pitchFamily="34" charset="0"/>
              </a:rPr>
              <a:t>ViT</a:t>
            </a:r>
            <a:r>
              <a:rPr lang="en-US" sz="2800" dirty="0">
                <a:latin typeface="+mn-lt"/>
                <a:cs typeface="Segoe UI" panose="020B0502040204020203" pitchFamily="34" charset="0"/>
              </a:rPr>
              <a:t> model look like?</a:t>
            </a:r>
            <a:endParaRPr lang="en-US" sz="2800" b="1" dirty="0">
              <a:latin typeface="+mn-lt"/>
              <a:cs typeface="Segoe UI" panose="020B0502040204020203" pitchFamily="34" charset="0"/>
            </a:endParaRPr>
          </a:p>
        </p:txBody>
      </p:sp>
      <p:sp>
        <p:nvSpPr>
          <p:cNvPr id="9" name="Content Placeholder 2">
            <a:extLst>
              <a:ext uri="{FF2B5EF4-FFF2-40B4-BE49-F238E27FC236}">
                <a16:creationId xmlns:a16="http://schemas.microsoft.com/office/drawing/2014/main" id="{8B14E873-737C-7125-3F00-21A80E4C822D}"/>
              </a:ext>
            </a:extLst>
          </p:cNvPr>
          <p:cNvSpPr txBox="1">
            <a:spLocks/>
          </p:cNvSpPr>
          <p:nvPr/>
        </p:nvSpPr>
        <p:spPr>
          <a:xfrm>
            <a:off x="379514" y="1557092"/>
            <a:ext cx="7497058" cy="459812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Compare input image to attention   </a:t>
            </a:r>
          </a:p>
          <a:p>
            <a:r>
              <a:rPr lang="en-US" sz="2800" dirty="0">
                <a:latin typeface="+mn-lt"/>
                <a:cs typeface="Segoe UI" panose="020B0502040204020203" pitchFamily="34" charset="0"/>
              </a:rPr>
              <a:t>Attention high for regions with objects of interest   </a:t>
            </a:r>
            <a:endParaRPr lang="en-US" sz="2400" dirty="0">
              <a:solidFill>
                <a:srgbClr val="00B050"/>
              </a:solidFill>
              <a:latin typeface="+mn-lt"/>
              <a:cs typeface="Segoe UI" panose="020B0502040204020203" pitchFamily="34" charset="0"/>
            </a:endParaRPr>
          </a:p>
        </p:txBody>
      </p:sp>
      <p:pic>
        <p:nvPicPr>
          <p:cNvPr id="5" name="Picture 4">
            <a:extLst>
              <a:ext uri="{FF2B5EF4-FFF2-40B4-BE49-F238E27FC236}">
                <a16:creationId xmlns:a16="http://schemas.microsoft.com/office/drawing/2014/main" id="{9C712105-68F5-7BEE-55AE-78FBCBCB58A6}"/>
              </a:ext>
            </a:extLst>
          </p:cNvPr>
          <p:cNvPicPr>
            <a:picLocks noChangeAspect="1"/>
          </p:cNvPicPr>
          <p:nvPr/>
        </p:nvPicPr>
        <p:blipFill>
          <a:blip r:embed="rId3"/>
          <a:stretch>
            <a:fillRect/>
          </a:stretch>
        </p:blipFill>
        <p:spPr>
          <a:xfrm>
            <a:off x="8912506" y="552321"/>
            <a:ext cx="3152337" cy="5602897"/>
          </a:xfrm>
          <a:prstGeom prst="rect">
            <a:avLst/>
          </a:prstGeom>
        </p:spPr>
      </p:pic>
      <p:sp>
        <p:nvSpPr>
          <p:cNvPr id="7" name="TextBox 6">
            <a:extLst>
              <a:ext uri="{FF2B5EF4-FFF2-40B4-BE49-F238E27FC236}">
                <a16:creationId xmlns:a16="http://schemas.microsoft.com/office/drawing/2014/main" id="{ACE3293D-9FF9-6867-2FE5-4AA9D4C416A8}"/>
              </a:ext>
            </a:extLst>
          </p:cNvPr>
          <p:cNvSpPr txBox="1"/>
          <p:nvPr/>
        </p:nvSpPr>
        <p:spPr>
          <a:xfrm>
            <a:off x="8912506" y="6250630"/>
            <a:ext cx="3152336" cy="369332"/>
          </a:xfrm>
          <a:prstGeom prst="rect">
            <a:avLst/>
          </a:prstGeom>
          <a:noFill/>
        </p:spPr>
        <p:txBody>
          <a:bodyPr wrap="square" rtlCol="0">
            <a:spAutoFit/>
          </a:bodyPr>
          <a:lstStyle/>
          <a:p>
            <a:r>
              <a:rPr lang="en-US" dirty="0"/>
              <a:t>From </a:t>
            </a:r>
            <a:r>
              <a:rPr lang="en-US" dirty="0" err="1">
                <a:hlinkClick r:id="rId4"/>
              </a:rPr>
              <a:t>Dosoviskiy</a:t>
            </a:r>
            <a:r>
              <a:rPr lang="en-US" dirty="0">
                <a:hlinkClick r:id="rId4"/>
              </a:rPr>
              <a:t>, et.al., 2021 </a:t>
            </a:r>
            <a:endParaRPr lang="en-US" dirty="0"/>
          </a:p>
        </p:txBody>
      </p:sp>
    </p:spTree>
    <p:extLst>
      <p:ext uri="{BB962C8B-B14F-4D97-AF65-F5344CB8AC3E}">
        <p14:creationId xmlns:p14="http://schemas.microsoft.com/office/powerpoint/2010/main" val="42707530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Attention Characteristics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0844093" cy="819755"/>
          </a:xfrm>
        </p:spPr>
        <p:txBody>
          <a:bodyPr/>
          <a:lstStyle/>
          <a:p>
            <a:pPr marL="0" indent="0">
              <a:buNone/>
            </a:pPr>
            <a:r>
              <a:rPr lang="en-US" sz="2800" dirty="0">
                <a:latin typeface="+mn-lt"/>
                <a:cs typeface="Segoe UI" panose="020B0502040204020203" pitchFamily="34" charset="0"/>
              </a:rPr>
              <a:t>What are the characteristics of the embedding and attention?   </a:t>
            </a:r>
            <a:endParaRPr lang="en-US" sz="2800" b="1" dirty="0">
              <a:latin typeface="+mn-lt"/>
              <a:cs typeface="Segoe UI" panose="020B0502040204020203" pitchFamily="34" charset="0"/>
            </a:endParaRPr>
          </a:p>
        </p:txBody>
      </p:sp>
      <p:sp>
        <p:nvSpPr>
          <p:cNvPr id="9" name="Content Placeholder 2">
            <a:extLst>
              <a:ext uri="{FF2B5EF4-FFF2-40B4-BE49-F238E27FC236}">
                <a16:creationId xmlns:a16="http://schemas.microsoft.com/office/drawing/2014/main" id="{8B14E873-737C-7125-3F00-21A80E4C822D}"/>
              </a:ext>
            </a:extLst>
          </p:cNvPr>
          <p:cNvSpPr txBox="1">
            <a:spLocks/>
          </p:cNvSpPr>
          <p:nvPr/>
        </p:nvSpPr>
        <p:spPr>
          <a:xfrm>
            <a:off x="379514" y="1557093"/>
            <a:ext cx="11524432" cy="517290"/>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a:latin typeface="+mn-lt"/>
                <a:cs typeface="Segoe UI" panose="020B0502040204020203" pitchFamily="34" charset="0"/>
              </a:rPr>
              <a:t>PCA of embedding </a:t>
            </a:r>
            <a:r>
              <a:rPr lang="en-US" sz="2800" dirty="0">
                <a:latin typeface="+mn-lt"/>
                <a:cs typeface="Segoe UI" panose="020B0502040204020203" pitchFamily="34" charset="0"/>
              </a:rPr>
              <a:t>and distance in attended area</a:t>
            </a:r>
          </a:p>
        </p:txBody>
      </p:sp>
      <p:sp>
        <p:nvSpPr>
          <p:cNvPr id="7" name="TextBox 6">
            <a:extLst>
              <a:ext uri="{FF2B5EF4-FFF2-40B4-BE49-F238E27FC236}">
                <a16:creationId xmlns:a16="http://schemas.microsoft.com/office/drawing/2014/main" id="{ACE3293D-9FF9-6867-2FE5-4AA9D4C416A8}"/>
              </a:ext>
            </a:extLst>
          </p:cNvPr>
          <p:cNvSpPr txBox="1"/>
          <p:nvPr/>
        </p:nvSpPr>
        <p:spPr>
          <a:xfrm>
            <a:off x="4152399" y="6446155"/>
            <a:ext cx="3202241" cy="369332"/>
          </a:xfrm>
          <a:prstGeom prst="rect">
            <a:avLst/>
          </a:prstGeom>
          <a:noFill/>
        </p:spPr>
        <p:txBody>
          <a:bodyPr wrap="square" rtlCol="0">
            <a:spAutoFit/>
          </a:bodyPr>
          <a:lstStyle/>
          <a:p>
            <a:r>
              <a:rPr lang="en-US" dirty="0"/>
              <a:t>From </a:t>
            </a:r>
            <a:r>
              <a:rPr lang="en-US" dirty="0" err="1">
                <a:hlinkClick r:id="rId3"/>
              </a:rPr>
              <a:t>Dosoviskiy</a:t>
            </a:r>
            <a:r>
              <a:rPr lang="en-US" dirty="0">
                <a:hlinkClick r:id="rId3"/>
              </a:rPr>
              <a:t>, et.al., 2021 </a:t>
            </a:r>
            <a:endParaRPr lang="en-US" dirty="0"/>
          </a:p>
        </p:txBody>
      </p:sp>
      <p:pic>
        <p:nvPicPr>
          <p:cNvPr id="6" name="Picture 5">
            <a:extLst>
              <a:ext uri="{FF2B5EF4-FFF2-40B4-BE49-F238E27FC236}">
                <a16:creationId xmlns:a16="http://schemas.microsoft.com/office/drawing/2014/main" id="{58CC071E-51EB-2AA5-1F1D-138FC298E984}"/>
              </a:ext>
            </a:extLst>
          </p:cNvPr>
          <p:cNvPicPr>
            <a:picLocks noChangeAspect="1"/>
          </p:cNvPicPr>
          <p:nvPr/>
        </p:nvPicPr>
        <p:blipFill>
          <a:blip r:embed="rId4"/>
          <a:stretch>
            <a:fillRect/>
          </a:stretch>
        </p:blipFill>
        <p:spPr>
          <a:xfrm>
            <a:off x="1763403" y="2184110"/>
            <a:ext cx="9331849" cy="4279463"/>
          </a:xfrm>
          <a:prstGeom prst="rect">
            <a:avLst/>
          </a:prstGeom>
        </p:spPr>
      </p:pic>
    </p:spTree>
    <p:extLst>
      <p:ext uri="{BB962C8B-B14F-4D97-AF65-F5344CB8AC3E}">
        <p14:creationId xmlns:p14="http://schemas.microsoft.com/office/powerpoint/2010/main" val="2796542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Deficiencies of </a:t>
            </a:r>
            <a:r>
              <a:rPr lang="en-US" sz="4000" dirty="0" err="1">
                <a:latin typeface="Segoe UI" panose="020B0502040204020203" pitchFamily="34" charset="0"/>
                <a:cs typeface="Segoe UI" panose="020B0502040204020203" pitchFamily="34" charset="0"/>
              </a:rPr>
              <a:t>ViT</a:t>
            </a:r>
            <a:r>
              <a:rPr lang="en-US" sz="4000" dirty="0">
                <a:latin typeface="Segoe UI" panose="020B0502040204020203" pitchFamily="34" charset="0"/>
                <a:cs typeface="Segoe UI" panose="020B0502040204020203" pitchFamily="34" charset="0"/>
              </a:rPr>
              <a:t> Architecture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445201"/>
              </a:xfrm>
            </p:spPr>
            <p:txBody>
              <a:bodyPr/>
              <a:lstStyle/>
              <a:p>
                <a:pPr marL="0" indent="0">
                  <a:buNone/>
                </a:pPr>
                <a:r>
                  <a:rPr lang="en-US" sz="2800" dirty="0">
                    <a:latin typeface="+mn-lt"/>
                    <a:cs typeface="Segoe UI" panose="020B0502040204020203" pitchFamily="34" charset="0"/>
                  </a:rPr>
                  <a:t>ViT architecture has several recognized deficiencies </a:t>
                </a:r>
              </a:p>
              <a:p>
                <a:r>
                  <a:rPr lang="en-US" sz="2800" dirty="0">
                    <a:latin typeface="+mn-lt"/>
                    <a:cs typeface="Segoe UI" panose="020B0502040204020203" pitchFamily="34" charset="0"/>
                  </a:rPr>
                  <a:t>Transformers are extremely effective for NLP </a:t>
                </a:r>
              </a:p>
              <a:p>
                <a:pPr lvl="1"/>
                <a:r>
                  <a:rPr lang="en-US" sz="2400" dirty="0">
                    <a:latin typeface="+mn-lt"/>
                    <a:cs typeface="Segoe UI" panose="020B0502040204020203" pitchFamily="34" charset="0"/>
                  </a:rPr>
                  <a:t>Scale is fairly constant   </a:t>
                </a:r>
              </a:p>
              <a:p>
                <a:pPr lvl="1"/>
                <a:r>
                  <a:rPr lang="en-US" sz="2400" dirty="0">
                    <a:latin typeface="+mn-lt"/>
                    <a:cs typeface="Segoe UI" panose="020B0502040204020203" pitchFamily="34" charset="0"/>
                  </a:rPr>
                  <a:t>Limited number of tokens required      </a:t>
                </a:r>
              </a:p>
              <a:p>
                <a:r>
                  <a:rPr lang="en-US" sz="2800" dirty="0">
                    <a:latin typeface="+mn-lt"/>
                    <a:cs typeface="Segoe UI" panose="020B0502040204020203" pitchFamily="34" charset="0"/>
                  </a:rPr>
                  <a:t>Scale of the </a:t>
                </a:r>
                <a:r>
                  <a:rPr lang="en-US" sz="2800" dirty="0" err="1">
                    <a:latin typeface="+mn-lt"/>
                    <a:cs typeface="Segoe UI" panose="020B0502040204020203" pitchFamily="34" charset="0"/>
                  </a:rPr>
                  <a:t>ViT</a:t>
                </a:r>
                <a:r>
                  <a:rPr lang="en-US" sz="2800" dirty="0">
                    <a:latin typeface="+mn-lt"/>
                    <a:cs typeface="Segoe UI" panose="020B0502040204020203" pitchFamily="34" charset="0"/>
                  </a:rPr>
                  <a:t> architecture is fixed    </a:t>
                </a:r>
              </a:p>
              <a:p>
                <a:pPr lvl="1"/>
                <a:r>
                  <a:rPr lang="en-US" sz="2400" dirty="0">
                    <a:latin typeface="+mn-lt"/>
                    <a:cs typeface="Segoe UI" panose="020B0502040204020203" pitchFamily="34" charset="0"/>
                  </a:rPr>
                  <a:t>Objects in images have a range of scales    </a:t>
                </a:r>
              </a:p>
              <a:p>
                <a:r>
                  <a:rPr lang="en-US" sz="2800" dirty="0">
                    <a:latin typeface="+mn-lt"/>
                    <a:cs typeface="Segoe UI" panose="020B0502040204020203" pitchFamily="34" charset="0"/>
                  </a:rPr>
                  <a:t>Large number of pixels in images     </a:t>
                </a:r>
              </a:p>
              <a:p>
                <a:pPr lvl="1"/>
                <a:r>
                  <a:rPr lang="en-US" sz="2400" dirty="0">
                    <a:latin typeface="+mn-lt"/>
                    <a:cs typeface="Segoe UI" panose="020B0502040204020203" pitchFamily="34" charset="0"/>
                  </a:rPr>
                  <a:t>Computational complexity </a:t>
                </a:r>
                <a14:m>
                  <m:oMath xmlns:m="http://schemas.openxmlformats.org/officeDocument/2006/math">
                    <m:r>
                      <a:rPr lang="en-US" sz="2400" b="0" i="1" smtClean="0">
                        <a:latin typeface="Cambria Math" panose="02040503050406030204" pitchFamily="18" charset="0"/>
                        <a:cs typeface="Segoe UI" panose="020B0502040204020203" pitchFamily="34" charset="0"/>
                      </a:rPr>
                      <m:t>𝑂</m:t>
                    </m:r>
                    <m:d>
                      <m:dPr>
                        <m:ctrlPr>
                          <a:rPr lang="en-US" sz="2400" b="0" i="1" smtClean="0">
                            <a:latin typeface="Cambria Math" panose="02040503050406030204" pitchFamily="18" charset="0"/>
                            <a:cs typeface="Segoe UI" panose="020B0502040204020203" pitchFamily="34" charset="0"/>
                          </a:rPr>
                        </m:ctrlPr>
                      </m:dPr>
                      <m:e>
                        <m:sSup>
                          <m:sSupPr>
                            <m:ctrlPr>
                              <a:rPr lang="en-US" sz="2400" b="0" i="1" smtClean="0">
                                <a:latin typeface="Cambria Math" panose="02040503050406030204" pitchFamily="18" charset="0"/>
                                <a:cs typeface="Segoe UI" panose="020B0502040204020203" pitchFamily="34" charset="0"/>
                              </a:rPr>
                            </m:ctrlPr>
                          </m:sSupPr>
                          <m:e>
                            <m:r>
                              <a:rPr lang="en-US" sz="2400" b="0" i="1" smtClean="0">
                                <a:latin typeface="Cambria Math" panose="02040503050406030204" pitchFamily="18" charset="0"/>
                                <a:cs typeface="Segoe UI" panose="020B0502040204020203" pitchFamily="34" charset="0"/>
                              </a:rPr>
                              <m:t>𝑛</m:t>
                            </m:r>
                          </m:e>
                          <m:sup>
                            <m:r>
                              <a:rPr lang="en-US" sz="2400" b="0" i="1" smtClean="0">
                                <a:latin typeface="Cambria Math" panose="02040503050406030204" pitchFamily="18" charset="0"/>
                                <a:cs typeface="Segoe UI" panose="020B0502040204020203" pitchFamily="34" charset="0"/>
                              </a:rPr>
                              <m:t>2</m:t>
                            </m:r>
                          </m:sup>
                        </m:sSup>
                      </m:e>
                    </m:d>
                  </m:oMath>
                </a14:m>
                <a:endParaRPr lang="en-US" sz="24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940525"/>
                <a:ext cx="11525250" cy="5445201"/>
              </a:xfrm>
              <a:blipFill>
                <a:blip r:embed="rId3"/>
                <a:stretch>
                  <a:fillRect l="-1058" t="-1007"/>
                </a:stretch>
              </a:blipFill>
            </p:spPr>
            <p:txBody>
              <a:bodyPr/>
              <a:lstStyle/>
              <a:p>
                <a:r>
                  <a:rPr lang="en-US">
                    <a:noFill/>
                  </a:rPr>
                  <a:t> </a:t>
                </a:r>
              </a:p>
            </p:txBody>
          </p:sp>
        </mc:Fallback>
      </mc:AlternateContent>
    </p:spTree>
    <p:extLst>
      <p:ext uri="{BB962C8B-B14F-4D97-AF65-F5344CB8AC3E}">
        <p14:creationId xmlns:p14="http://schemas.microsoft.com/office/powerpoint/2010/main" val="394040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AC85F-B80E-4749-A939-A9BFCEC9D92D}"/>
              </a:ext>
            </a:extLst>
          </p:cNvPr>
          <p:cNvSpPr>
            <a:spLocks noGrp="1"/>
          </p:cNvSpPr>
          <p:nvPr>
            <p:ph type="ctrTitle"/>
          </p:nvPr>
        </p:nvSpPr>
        <p:spPr>
          <a:xfrm>
            <a:off x="1524000" y="2080381"/>
            <a:ext cx="9835848" cy="1429582"/>
          </a:xfrm>
        </p:spPr>
        <p:txBody>
          <a:bodyPr>
            <a:normAutofit/>
          </a:bodyPr>
          <a:lstStyle/>
          <a:p>
            <a:r>
              <a:rPr lang="en-US" sz="4400" dirty="0">
                <a:latin typeface="+mn-lt"/>
              </a:rPr>
              <a:t>Self-Supervised Learning for CV</a:t>
            </a:r>
          </a:p>
        </p:txBody>
      </p:sp>
    </p:spTree>
    <p:extLst>
      <p:ext uri="{BB962C8B-B14F-4D97-AF65-F5344CB8AC3E}">
        <p14:creationId xmlns:p14="http://schemas.microsoft.com/office/powerpoint/2010/main" val="28083787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How Do We Train a CV Transformer Model?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445201"/>
          </a:xfrm>
        </p:spPr>
        <p:txBody>
          <a:bodyPr/>
          <a:lstStyle/>
          <a:p>
            <a:pPr marL="0" indent="0">
              <a:buNone/>
            </a:pPr>
            <a:r>
              <a:rPr lang="en-US" sz="2800" dirty="0">
                <a:latin typeface="+mn-lt"/>
                <a:cs typeface="Segoe UI" panose="020B0502040204020203" pitchFamily="34" charset="0"/>
              </a:rPr>
              <a:t>Transformer models require massive training dataset</a:t>
            </a:r>
          </a:p>
          <a:p>
            <a:r>
              <a:rPr lang="en-US" sz="2800" dirty="0">
                <a:latin typeface="+mn-lt"/>
                <a:cs typeface="Segoe UI" panose="020B0502040204020203" pitchFamily="34" charset="0"/>
              </a:rPr>
              <a:t>Transformer models have </a:t>
            </a:r>
            <a:r>
              <a:rPr lang="en-US" sz="2800" b="1" dirty="0">
                <a:latin typeface="+mn-lt"/>
                <a:cs typeface="Segoe UI" panose="020B0502040204020203" pitchFamily="34" charset="0"/>
              </a:rPr>
              <a:t>very large number of parameters     </a:t>
            </a:r>
          </a:p>
          <a:p>
            <a:r>
              <a:rPr lang="en-US" sz="2800" dirty="0">
                <a:latin typeface="+mn-lt"/>
                <a:cs typeface="Segoe UI" panose="020B0502040204020203" pitchFamily="34" charset="0"/>
              </a:rPr>
              <a:t>Sufficient labeled dataset are not available    </a:t>
            </a:r>
          </a:p>
          <a:p>
            <a:r>
              <a:rPr lang="en-US" sz="2800" dirty="0">
                <a:latin typeface="+mn-lt"/>
                <a:cs typeface="Segoe UI" panose="020B0502040204020203" pitchFamily="34" charset="0"/>
              </a:rPr>
              <a:t>Use </a:t>
            </a:r>
            <a:r>
              <a:rPr lang="en-US" sz="2800" b="1" dirty="0">
                <a:latin typeface="+mn-lt"/>
                <a:cs typeface="Segoe UI" panose="020B0502040204020203" pitchFamily="34" charset="0"/>
              </a:rPr>
              <a:t>self-supervised learning </a:t>
            </a:r>
            <a:r>
              <a:rPr lang="en-US" sz="2800" dirty="0">
                <a:latin typeface="+mn-lt"/>
                <a:cs typeface="Segoe UI" panose="020B0502040204020203" pitchFamily="34" charset="0"/>
              </a:rPr>
              <a:t>to </a:t>
            </a:r>
            <a:r>
              <a:rPr lang="en-US" sz="2800" b="1" dirty="0">
                <a:latin typeface="+mn-lt"/>
                <a:cs typeface="Segoe UI" panose="020B0502040204020203" pitchFamily="34" charset="0"/>
              </a:rPr>
              <a:t>pre-train models   </a:t>
            </a:r>
          </a:p>
          <a:p>
            <a:r>
              <a:rPr lang="en-US" sz="2800" dirty="0">
                <a:latin typeface="+mn-lt"/>
                <a:cs typeface="Segoe UI" panose="020B0502040204020203" pitchFamily="34" charset="0"/>
              </a:rPr>
              <a:t>Learn from </a:t>
            </a:r>
            <a:r>
              <a:rPr lang="en-US" sz="2800" b="1" dirty="0">
                <a:latin typeface="+mn-lt"/>
                <a:cs typeface="Segoe UI" panose="020B0502040204020203" pitchFamily="34" charset="0"/>
              </a:rPr>
              <a:t>tasks that do not require labels   </a:t>
            </a:r>
          </a:p>
          <a:p>
            <a:r>
              <a:rPr lang="en-US" sz="2800" dirty="0">
                <a:latin typeface="+mn-lt"/>
                <a:cs typeface="Segoe UI" panose="020B0502040204020203" pitchFamily="34" charset="0"/>
              </a:rPr>
              <a:t>Self-supervised learning is now being apply to </a:t>
            </a:r>
            <a:r>
              <a:rPr lang="en-US" sz="2800" dirty="0" err="1">
                <a:latin typeface="+mn-lt"/>
                <a:cs typeface="Segoe UI" panose="020B0502040204020203" pitchFamily="34" charset="0"/>
              </a:rPr>
              <a:t>SoA</a:t>
            </a:r>
            <a:r>
              <a:rPr lang="en-US" sz="2800" dirty="0">
                <a:latin typeface="+mn-lt"/>
                <a:cs typeface="Segoe UI" panose="020B0502040204020203" pitchFamily="34" charset="0"/>
              </a:rPr>
              <a:t> CNN models! </a:t>
            </a:r>
          </a:p>
          <a:p>
            <a:endParaRPr lang="en-US" sz="2400" dirty="0">
              <a:latin typeface="+mn-lt"/>
              <a:cs typeface="Segoe UI" panose="020B0502040204020203" pitchFamily="34" charset="0"/>
            </a:endParaRPr>
          </a:p>
        </p:txBody>
      </p:sp>
    </p:spTree>
    <p:extLst>
      <p:ext uri="{BB962C8B-B14F-4D97-AF65-F5344CB8AC3E}">
        <p14:creationId xmlns:p14="http://schemas.microsoft.com/office/powerpoint/2010/main" val="280000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7" y="328838"/>
            <a:ext cx="11903845" cy="683617"/>
          </a:xfrm>
        </p:spPr>
        <p:txBody>
          <a:bodyPr>
            <a:normAutofit/>
          </a:bodyPr>
          <a:lstStyle/>
          <a:p>
            <a:r>
              <a:rPr lang="en-US" sz="4000" dirty="0">
                <a:latin typeface="Segoe"/>
              </a:rPr>
              <a:t>Convolutional Neural Networks</a:t>
            </a:r>
          </a:p>
        </p:txBody>
      </p:sp>
      <p:sp>
        <p:nvSpPr>
          <p:cNvPr id="330" name="TextBox 329">
            <a:extLst>
              <a:ext uri="{FF2B5EF4-FFF2-40B4-BE49-F238E27FC236}">
                <a16:creationId xmlns:a16="http://schemas.microsoft.com/office/drawing/2014/main" id="{9DD1AA0F-B836-4A43-8754-72C9C4613480}"/>
              </a:ext>
            </a:extLst>
          </p:cNvPr>
          <p:cNvSpPr txBox="1"/>
          <p:nvPr/>
        </p:nvSpPr>
        <p:spPr>
          <a:xfrm>
            <a:off x="358215" y="1009707"/>
            <a:ext cx="10053043" cy="646331"/>
          </a:xfrm>
          <a:prstGeom prst="rect">
            <a:avLst/>
          </a:prstGeom>
          <a:noFill/>
        </p:spPr>
        <p:txBody>
          <a:bodyPr wrap="square" rtlCol="0">
            <a:spAutoFit/>
          </a:bodyPr>
          <a:lstStyle/>
          <a:p>
            <a:r>
              <a:rPr lang="en-US" sz="3600" dirty="0"/>
              <a:t>CNN creates feature map in inference pipeline</a:t>
            </a:r>
          </a:p>
        </p:txBody>
      </p:sp>
      <p:cxnSp>
        <p:nvCxnSpPr>
          <p:cNvPr id="155" name="Straight Connector 154">
            <a:extLst>
              <a:ext uri="{FF2B5EF4-FFF2-40B4-BE49-F238E27FC236}">
                <a16:creationId xmlns:a16="http://schemas.microsoft.com/office/drawing/2014/main" id="{D39B5BCD-556B-437F-A711-ABCE69377209}"/>
              </a:ext>
            </a:extLst>
          </p:cNvPr>
          <p:cNvCxnSpPr>
            <a:cxnSpLocks/>
          </p:cNvCxnSpPr>
          <p:nvPr/>
        </p:nvCxnSpPr>
        <p:spPr>
          <a:xfrm>
            <a:off x="5599967" y="336981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CAAC66B-3184-45CF-8DB4-FFD8E3AEC803}"/>
              </a:ext>
            </a:extLst>
          </p:cNvPr>
          <p:cNvCxnSpPr>
            <a:cxnSpLocks/>
          </p:cNvCxnSpPr>
          <p:nvPr/>
        </p:nvCxnSpPr>
        <p:spPr>
          <a:xfrm>
            <a:off x="5599967" y="353174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B3BCCC1-9A62-423F-B9B6-1EBDE787D5F0}"/>
              </a:ext>
            </a:extLst>
          </p:cNvPr>
          <p:cNvCxnSpPr>
            <a:cxnSpLocks/>
          </p:cNvCxnSpPr>
          <p:nvPr/>
        </p:nvCxnSpPr>
        <p:spPr>
          <a:xfrm>
            <a:off x="5123717" y="258400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F0F2F13-2929-4102-ABD3-1BEC4C1242D3}"/>
              </a:ext>
            </a:extLst>
          </p:cNvPr>
          <p:cNvCxnSpPr>
            <a:cxnSpLocks/>
          </p:cNvCxnSpPr>
          <p:nvPr/>
        </p:nvCxnSpPr>
        <p:spPr>
          <a:xfrm>
            <a:off x="7290457" y="259952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BF7D485F-8843-4208-B958-4D0A8CAA8ABD}"/>
              </a:ext>
            </a:extLst>
          </p:cNvPr>
          <p:cNvCxnSpPr>
            <a:cxnSpLocks/>
          </p:cNvCxnSpPr>
          <p:nvPr/>
        </p:nvCxnSpPr>
        <p:spPr>
          <a:xfrm>
            <a:off x="5080854" y="293166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26CE6BE2-F6D7-47F9-8F8A-34EFFB336A9D}"/>
              </a:ext>
            </a:extLst>
          </p:cNvPr>
          <p:cNvCxnSpPr>
            <a:cxnSpLocks/>
          </p:cNvCxnSpPr>
          <p:nvPr/>
        </p:nvCxnSpPr>
        <p:spPr>
          <a:xfrm>
            <a:off x="5080853" y="309359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5D09382D-F1EC-45FE-8A03-7887C42295CB}"/>
              </a:ext>
            </a:extLst>
          </p:cNvPr>
          <p:cNvCxnSpPr>
            <a:cxnSpLocks/>
          </p:cNvCxnSpPr>
          <p:nvPr/>
        </p:nvCxnSpPr>
        <p:spPr>
          <a:xfrm>
            <a:off x="7781557" y="337941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77AB4D39-B808-4A9D-BBD7-ECB57BF4475F}"/>
              </a:ext>
            </a:extLst>
          </p:cNvPr>
          <p:cNvCxnSpPr>
            <a:cxnSpLocks/>
          </p:cNvCxnSpPr>
          <p:nvPr/>
        </p:nvCxnSpPr>
        <p:spPr>
          <a:xfrm>
            <a:off x="5599966" y="336981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83E33AC6-83FE-4B5F-A297-9D983E49D3AE}"/>
              </a:ext>
            </a:extLst>
          </p:cNvPr>
          <p:cNvCxnSpPr>
            <a:cxnSpLocks/>
          </p:cNvCxnSpPr>
          <p:nvPr/>
        </p:nvCxnSpPr>
        <p:spPr>
          <a:xfrm>
            <a:off x="5080852" y="294595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878BDD6-8E3A-4B42-B930-99361AE2D574}"/>
              </a:ext>
            </a:extLst>
          </p:cNvPr>
          <p:cNvCxnSpPr>
            <a:cxnSpLocks/>
          </p:cNvCxnSpPr>
          <p:nvPr/>
        </p:nvCxnSpPr>
        <p:spPr>
          <a:xfrm>
            <a:off x="5599966" y="319360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3B000322-8CF2-4178-A3A0-0B252CC5525C}"/>
              </a:ext>
            </a:extLst>
          </p:cNvPr>
          <p:cNvCxnSpPr>
            <a:cxnSpLocks/>
          </p:cNvCxnSpPr>
          <p:nvPr/>
        </p:nvCxnSpPr>
        <p:spPr>
          <a:xfrm>
            <a:off x="5599966" y="335552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981DB86-947C-4E43-8778-E2B9D6A811A8}"/>
              </a:ext>
            </a:extLst>
          </p:cNvPr>
          <p:cNvCxnSpPr>
            <a:cxnSpLocks/>
          </p:cNvCxnSpPr>
          <p:nvPr/>
        </p:nvCxnSpPr>
        <p:spPr>
          <a:xfrm>
            <a:off x="5080853" y="275545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AD2BF415-5ABD-4207-BE96-CC13CB63C5AE}"/>
              </a:ext>
            </a:extLst>
          </p:cNvPr>
          <p:cNvCxnSpPr>
            <a:cxnSpLocks/>
          </p:cNvCxnSpPr>
          <p:nvPr/>
        </p:nvCxnSpPr>
        <p:spPr>
          <a:xfrm>
            <a:off x="5080852" y="291737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6BA4736-D222-4B97-B5A3-79109AF793DC}"/>
              </a:ext>
            </a:extLst>
          </p:cNvPr>
          <p:cNvCxnSpPr>
            <a:cxnSpLocks/>
          </p:cNvCxnSpPr>
          <p:nvPr/>
        </p:nvCxnSpPr>
        <p:spPr>
          <a:xfrm>
            <a:off x="7783592" y="321503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CD644C4C-B423-4C0C-A6C0-55D94F769D1C}"/>
              </a:ext>
            </a:extLst>
          </p:cNvPr>
          <p:cNvCxnSpPr>
            <a:cxnSpLocks/>
          </p:cNvCxnSpPr>
          <p:nvPr/>
        </p:nvCxnSpPr>
        <p:spPr>
          <a:xfrm>
            <a:off x="5599965" y="319360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7B2EFE1-9F0A-4C08-B8A4-EE5E20F97E5B}"/>
              </a:ext>
            </a:extLst>
          </p:cNvPr>
          <p:cNvCxnSpPr>
            <a:cxnSpLocks/>
          </p:cNvCxnSpPr>
          <p:nvPr/>
        </p:nvCxnSpPr>
        <p:spPr>
          <a:xfrm>
            <a:off x="5080851" y="276974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404ABFC8-F296-49E7-8E91-0F3462553CAB}"/>
              </a:ext>
            </a:extLst>
          </p:cNvPr>
          <p:cNvCxnSpPr>
            <a:cxnSpLocks/>
          </p:cNvCxnSpPr>
          <p:nvPr/>
        </p:nvCxnSpPr>
        <p:spPr>
          <a:xfrm>
            <a:off x="5599965" y="301738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15B34466-6D4A-47B9-BE7E-C924567E815C}"/>
              </a:ext>
            </a:extLst>
          </p:cNvPr>
          <p:cNvCxnSpPr>
            <a:cxnSpLocks/>
          </p:cNvCxnSpPr>
          <p:nvPr/>
        </p:nvCxnSpPr>
        <p:spPr>
          <a:xfrm>
            <a:off x="5599965" y="317931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757393BD-9A9F-4959-A1F7-98C2146762D0}"/>
              </a:ext>
            </a:extLst>
          </p:cNvPr>
          <p:cNvCxnSpPr>
            <a:cxnSpLocks/>
          </p:cNvCxnSpPr>
          <p:nvPr/>
        </p:nvCxnSpPr>
        <p:spPr>
          <a:xfrm>
            <a:off x="5080852" y="257923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169CF578-1783-4858-A846-E747EBC33A65}"/>
              </a:ext>
            </a:extLst>
          </p:cNvPr>
          <p:cNvCxnSpPr>
            <a:cxnSpLocks/>
          </p:cNvCxnSpPr>
          <p:nvPr/>
        </p:nvCxnSpPr>
        <p:spPr>
          <a:xfrm>
            <a:off x="5080851" y="274116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AB933903-C5C7-41E6-A914-ECB8A403738E}"/>
              </a:ext>
            </a:extLst>
          </p:cNvPr>
          <p:cNvCxnSpPr>
            <a:cxnSpLocks/>
          </p:cNvCxnSpPr>
          <p:nvPr/>
        </p:nvCxnSpPr>
        <p:spPr>
          <a:xfrm>
            <a:off x="7781557" y="3038822"/>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076804B-322D-4635-A912-F4F63F9BD8A8}"/>
              </a:ext>
            </a:extLst>
          </p:cNvPr>
          <p:cNvCxnSpPr>
            <a:cxnSpLocks/>
          </p:cNvCxnSpPr>
          <p:nvPr/>
        </p:nvCxnSpPr>
        <p:spPr>
          <a:xfrm>
            <a:off x="5599964" y="301738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D70FD62-47D2-4949-88B9-5D7549615DEC}"/>
              </a:ext>
            </a:extLst>
          </p:cNvPr>
          <p:cNvCxnSpPr>
            <a:cxnSpLocks/>
          </p:cNvCxnSpPr>
          <p:nvPr/>
        </p:nvCxnSpPr>
        <p:spPr>
          <a:xfrm>
            <a:off x="5080850" y="259352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29EEC81F-757E-4DB3-BF8A-53D1A81D83DB}"/>
              </a:ext>
            </a:extLst>
          </p:cNvPr>
          <p:cNvCxnSpPr>
            <a:cxnSpLocks/>
          </p:cNvCxnSpPr>
          <p:nvPr/>
        </p:nvCxnSpPr>
        <p:spPr>
          <a:xfrm>
            <a:off x="5599964" y="387463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EE66FC7-AED8-45A5-82D1-68D1EDF7BAFE}"/>
              </a:ext>
            </a:extLst>
          </p:cNvPr>
          <p:cNvCxnSpPr>
            <a:cxnSpLocks/>
          </p:cNvCxnSpPr>
          <p:nvPr/>
        </p:nvCxnSpPr>
        <p:spPr>
          <a:xfrm>
            <a:off x="5599964" y="403656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DA7E4984-E8B9-47A8-AE4A-D35B2066E668}"/>
              </a:ext>
            </a:extLst>
          </p:cNvPr>
          <p:cNvCxnSpPr>
            <a:cxnSpLocks/>
          </p:cNvCxnSpPr>
          <p:nvPr/>
        </p:nvCxnSpPr>
        <p:spPr>
          <a:xfrm>
            <a:off x="5080851" y="343648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979D1806-6E95-4BFC-B731-86D0B5A6955B}"/>
              </a:ext>
            </a:extLst>
          </p:cNvPr>
          <p:cNvCxnSpPr>
            <a:cxnSpLocks/>
          </p:cNvCxnSpPr>
          <p:nvPr/>
        </p:nvCxnSpPr>
        <p:spPr>
          <a:xfrm>
            <a:off x="5080850" y="359841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290F8633-A6CE-4A05-9702-2231A897EA1B}"/>
              </a:ext>
            </a:extLst>
          </p:cNvPr>
          <p:cNvCxnSpPr>
            <a:cxnSpLocks/>
          </p:cNvCxnSpPr>
          <p:nvPr/>
        </p:nvCxnSpPr>
        <p:spPr>
          <a:xfrm>
            <a:off x="7788134" y="3880155"/>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3BB3987A-E290-4364-AC4A-CCAAF12FDD03}"/>
              </a:ext>
            </a:extLst>
          </p:cNvPr>
          <p:cNvCxnSpPr>
            <a:cxnSpLocks/>
          </p:cNvCxnSpPr>
          <p:nvPr/>
        </p:nvCxnSpPr>
        <p:spPr>
          <a:xfrm>
            <a:off x="5599963" y="387463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FD629A2D-650C-4C5E-BC0A-9CA0FE8DC65C}"/>
              </a:ext>
            </a:extLst>
          </p:cNvPr>
          <p:cNvCxnSpPr>
            <a:cxnSpLocks/>
          </p:cNvCxnSpPr>
          <p:nvPr/>
        </p:nvCxnSpPr>
        <p:spPr>
          <a:xfrm>
            <a:off x="5080849" y="3450777"/>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77170C8-7D59-40BF-BB27-36242F4132C0}"/>
              </a:ext>
            </a:extLst>
          </p:cNvPr>
          <p:cNvCxnSpPr>
            <a:cxnSpLocks/>
          </p:cNvCxnSpPr>
          <p:nvPr/>
        </p:nvCxnSpPr>
        <p:spPr>
          <a:xfrm>
            <a:off x="5599963" y="369842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C963AD-8EA9-4393-8567-CC38A707BDB5}"/>
              </a:ext>
            </a:extLst>
          </p:cNvPr>
          <p:cNvCxnSpPr>
            <a:cxnSpLocks/>
          </p:cNvCxnSpPr>
          <p:nvPr/>
        </p:nvCxnSpPr>
        <p:spPr>
          <a:xfrm>
            <a:off x="5599963" y="386035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6DE11F5F-B3BA-472A-BA02-AC77483760AA}"/>
              </a:ext>
            </a:extLst>
          </p:cNvPr>
          <p:cNvCxnSpPr>
            <a:cxnSpLocks/>
          </p:cNvCxnSpPr>
          <p:nvPr/>
        </p:nvCxnSpPr>
        <p:spPr>
          <a:xfrm>
            <a:off x="5080850" y="326027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717AA6B0-E635-4906-A4C6-327E304C50A7}"/>
              </a:ext>
            </a:extLst>
          </p:cNvPr>
          <p:cNvCxnSpPr>
            <a:cxnSpLocks/>
          </p:cNvCxnSpPr>
          <p:nvPr/>
        </p:nvCxnSpPr>
        <p:spPr>
          <a:xfrm>
            <a:off x="5080849" y="342220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2769227-67A4-4AFB-87C0-575E1442043B}"/>
              </a:ext>
            </a:extLst>
          </p:cNvPr>
          <p:cNvCxnSpPr>
            <a:cxnSpLocks/>
          </p:cNvCxnSpPr>
          <p:nvPr/>
        </p:nvCxnSpPr>
        <p:spPr>
          <a:xfrm>
            <a:off x="7785494" y="370557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A789D263-8015-4EB1-A9EA-BD6620EAFE5F}"/>
              </a:ext>
            </a:extLst>
          </p:cNvPr>
          <p:cNvCxnSpPr>
            <a:cxnSpLocks/>
          </p:cNvCxnSpPr>
          <p:nvPr/>
        </p:nvCxnSpPr>
        <p:spPr>
          <a:xfrm>
            <a:off x="5599962" y="369842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C10882D4-DD75-48FC-9292-172A8E31F0C1}"/>
              </a:ext>
            </a:extLst>
          </p:cNvPr>
          <p:cNvCxnSpPr>
            <a:cxnSpLocks/>
          </p:cNvCxnSpPr>
          <p:nvPr/>
        </p:nvCxnSpPr>
        <p:spPr>
          <a:xfrm>
            <a:off x="5080848" y="3274564"/>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C6692997-CE66-44FD-9D3D-3F516487B147}"/>
              </a:ext>
            </a:extLst>
          </p:cNvPr>
          <p:cNvCxnSpPr>
            <a:cxnSpLocks/>
          </p:cNvCxnSpPr>
          <p:nvPr/>
        </p:nvCxnSpPr>
        <p:spPr>
          <a:xfrm>
            <a:off x="5599962" y="352221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923D6AE7-F40E-4959-89F6-3B7BD2C73595}"/>
              </a:ext>
            </a:extLst>
          </p:cNvPr>
          <p:cNvCxnSpPr>
            <a:cxnSpLocks/>
          </p:cNvCxnSpPr>
          <p:nvPr/>
        </p:nvCxnSpPr>
        <p:spPr>
          <a:xfrm>
            <a:off x="5599962" y="368413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3A69A309-BE4D-451F-88F2-C704D4E349F3}"/>
              </a:ext>
            </a:extLst>
          </p:cNvPr>
          <p:cNvCxnSpPr>
            <a:cxnSpLocks/>
          </p:cNvCxnSpPr>
          <p:nvPr/>
        </p:nvCxnSpPr>
        <p:spPr>
          <a:xfrm>
            <a:off x="5080849" y="308406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4FE29999-754A-428F-9B9D-37AEB4C0C87E}"/>
              </a:ext>
            </a:extLst>
          </p:cNvPr>
          <p:cNvCxnSpPr>
            <a:cxnSpLocks/>
          </p:cNvCxnSpPr>
          <p:nvPr/>
        </p:nvCxnSpPr>
        <p:spPr>
          <a:xfrm>
            <a:off x="5080848" y="324598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7B444A8E-AC7E-42EC-895B-0D44092DE2DA}"/>
              </a:ext>
            </a:extLst>
          </p:cNvPr>
          <p:cNvCxnSpPr>
            <a:cxnSpLocks/>
          </p:cNvCxnSpPr>
          <p:nvPr/>
        </p:nvCxnSpPr>
        <p:spPr>
          <a:xfrm>
            <a:off x="7781557" y="355393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B7085D4A-6595-4F32-932A-4FCF6555C9EB}"/>
              </a:ext>
            </a:extLst>
          </p:cNvPr>
          <p:cNvCxnSpPr>
            <a:cxnSpLocks/>
          </p:cNvCxnSpPr>
          <p:nvPr/>
        </p:nvCxnSpPr>
        <p:spPr>
          <a:xfrm>
            <a:off x="5599961" y="352221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97DBB43B-5F71-4C7B-8F0B-A196A8DF30F0}"/>
              </a:ext>
            </a:extLst>
          </p:cNvPr>
          <p:cNvCxnSpPr>
            <a:cxnSpLocks/>
          </p:cNvCxnSpPr>
          <p:nvPr/>
        </p:nvCxnSpPr>
        <p:spPr>
          <a:xfrm>
            <a:off x="5080847" y="309835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967ADAB2-215A-46BC-A841-F5BC9F144743}"/>
              </a:ext>
            </a:extLst>
          </p:cNvPr>
          <p:cNvCxnSpPr>
            <a:cxnSpLocks/>
          </p:cNvCxnSpPr>
          <p:nvPr/>
        </p:nvCxnSpPr>
        <p:spPr>
          <a:xfrm>
            <a:off x="5599961" y="4379463"/>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0F24C7B-1EEC-4248-8576-9EDD2ADE5C92}"/>
              </a:ext>
            </a:extLst>
          </p:cNvPr>
          <p:cNvCxnSpPr>
            <a:cxnSpLocks/>
          </p:cNvCxnSpPr>
          <p:nvPr/>
        </p:nvCxnSpPr>
        <p:spPr>
          <a:xfrm>
            <a:off x="5599961" y="4541388"/>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5DFDF6B6-8556-4294-B4CE-FACB7689FC9B}"/>
              </a:ext>
            </a:extLst>
          </p:cNvPr>
          <p:cNvCxnSpPr>
            <a:cxnSpLocks/>
          </p:cNvCxnSpPr>
          <p:nvPr/>
        </p:nvCxnSpPr>
        <p:spPr>
          <a:xfrm>
            <a:off x="5080848" y="3941313"/>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67DEF7F0-0E6C-4A04-A989-81E384701E7A}"/>
              </a:ext>
            </a:extLst>
          </p:cNvPr>
          <p:cNvCxnSpPr>
            <a:cxnSpLocks/>
          </p:cNvCxnSpPr>
          <p:nvPr/>
        </p:nvCxnSpPr>
        <p:spPr>
          <a:xfrm>
            <a:off x="5080847" y="4103238"/>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27EBA820-34EF-459F-92B2-2742168F14BB}"/>
              </a:ext>
            </a:extLst>
          </p:cNvPr>
          <p:cNvCxnSpPr>
            <a:cxnSpLocks/>
          </p:cNvCxnSpPr>
          <p:nvPr/>
        </p:nvCxnSpPr>
        <p:spPr>
          <a:xfrm>
            <a:off x="7788131" y="4384979"/>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0C6EC996-2D09-48FE-9070-322953BC1B01}"/>
              </a:ext>
            </a:extLst>
          </p:cNvPr>
          <p:cNvCxnSpPr>
            <a:cxnSpLocks/>
          </p:cNvCxnSpPr>
          <p:nvPr/>
        </p:nvCxnSpPr>
        <p:spPr>
          <a:xfrm>
            <a:off x="5599960" y="437946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254EE7E9-0525-4221-941A-4CFBAFE38FE7}"/>
              </a:ext>
            </a:extLst>
          </p:cNvPr>
          <p:cNvCxnSpPr>
            <a:cxnSpLocks/>
          </p:cNvCxnSpPr>
          <p:nvPr/>
        </p:nvCxnSpPr>
        <p:spPr>
          <a:xfrm>
            <a:off x="5080846" y="3955601"/>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8124B4C3-EDEF-45F8-971C-5C30E853CCFB}"/>
              </a:ext>
            </a:extLst>
          </p:cNvPr>
          <p:cNvCxnSpPr>
            <a:cxnSpLocks/>
          </p:cNvCxnSpPr>
          <p:nvPr/>
        </p:nvCxnSpPr>
        <p:spPr>
          <a:xfrm>
            <a:off x="5599960" y="420325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61AB005D-85FE-42C0-BF6C-806CA80E3388}"/>
              </a:ext>
            </a:extLst>
          </p:cNvPr>
          <p:cNvCxnSpPr>
            <a:cxnSpLocks/>
          </p:cNvCxnSpPr>
          <p:nvPr/>
        </p:nvCxnSpPr>
        <p:spPr>
          <a:xfrm>
            <a:off x="5599960" y="4365175"/>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29641BF7-39D4-4B5F-AC4C-3F2804D9A3AA}"/>
              </a:ext>
            </a:extLst>
          </p:cNvPr>
          <p:cNvCxnSpPr>
            <a:cxnSpLocks/>
          </p:cNvCxnSpPr>
          <p:nvPr/>
        </p:nvCxnSpPr>
        <p:spPr>
          <a:xfrm>
            <a:off x="5080847" y="3765100"/>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32B3D9A0-8B74-49DC-9DD6-3924FFEE778F}"/>
              </a:ext>
            </a:extLst>
          </p:cNvPr>
          <p:cNvCxnSpPr>
            <a:cxnSpLocks/>
          </p:cNvCxnSpPr>
          <p:nvPr/>
        </p:nvCxnSpPr>
        <p:spPr>
          <a:xfrm>
            <a:off x="5080846" y="3927025"/>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9B58AAF6-6FA6-43F4-98A2-A381EEF5D474}"/>
              </a:ext>
            </a:extLst>
          </p:cNvPr>
          <p:cNvCxnSpPr>
            <a:cxnSpLocks/>
          </p:cNvCxnSpPr>
          <p:nvPr/>
        </p:nvCxnSpPr>
        <p:spPr>
          <a:xfrm>
            <a:off x="7788130" y="4208766"/>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4CCA6CE3-F241-4AE7-B97F-8A07F6631A32}"/>
              </a:ext>
            </a:extLst>
          </p:cNvPr>
          <p:cNvCxnSpPr>
            <a:cxnSpLocks/>
          </p:cNvCxnSpPr>
          <p:nvPr/>
        </p:nvCxnSpPr>
        <p:spPr>
          <a:xfrm>
            <a:off x="5599959" y="420325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1F686C39-4117-45B3-AC46-05CAA4379F47}"/>
              </a:ext>
            </a:extLst>
          </p:cNvPr>
          <p:cNvCxnSpPr>
            <a:cxnSpLocks/>
          </p:cNvCxnSpPr>
          <p:nvPr/>
        </p:nvCxnSpPr>
        <p:spPr>
          <a:xfrm>
            <a:off x="5080845" y="3779388"/>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94051C88-2572-4270-8293-BE14FA37AE17}"/>
              </a:ext>
            </a:extLst>
          </p:cNvPr>
          <p:cNvCxnSpPr>
            <a:cxnSpLocks/>
          </p:cNvCxnSpPr>
          <p:nvPr/>
        </p:nvCxnSpPr>
        <p:spPr>
          <a:xfrm>
            <a:off x="5599959" y="402703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4ADC5E7-F319-43B7-95CA-F6A7F231F6D4}"/>
              </a:ext>
            </a:extLst>
          </p:cNvPr>
          <p:cNvCxnSpPr>
            <a:cxnSpLocks/>
          </p:cNvCxnSpPr>
          <p:nvPr/>
        </p:nvCxnSpPr>
        <p:spPr>
          <a:xfrm>
            <a:off x="5760323" y="417781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CB524FB5-E8E7-4CD6-8AE0-0C75EA33C57B}"/>
              </a:ext>
            </a:extLst>
          </p:cNvPr>
          <p:cNvCxnSpPr>
            <a:cxnSpLocks/>
          </p:cNvCxnSpPr>
          <p:nvPr/>
        </p:nvCxnSpPr>
        <p:spPr>
          <a:xfrm>
            <a:off x="5080846" y="358888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815F889F-CA0B-4062-A460-012DBFE87216}"/>
              </a:ext>
            </a:extLst>
          </p:cNvPr>
          <p:cNvCxnSpPr>
            <a:cxnSpLocks/>
          </p:cNvCxnSpPr>
          <p:nvPr/>
        </p:nvCxnSpPr>
        <p:spPr>
          <a:xfrm>
            <a:off x="5080845" y="375081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AEEA2C88-1D32-4C91-9EBF-097B5B040771}"/>
              </a:ext>
            </a:extLst>
          </p:cNvPr>
          <p:cNvCxnSpPr>
            <a:cxnSpLocks/>
          </p:cNvCxnSpPr>
          <p:nvPr/>
        </p:nvCxnSpPr>
        <p:spPr>
          <a:xfrm>
            <a:off x="7788129" y="4032553"/>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00BA6E9A-2F44-410C-BE01-D89CD0024C53}"/>
              </a:ext>
            </a:extLst>
          </p:cNvPr>
          <p:cNvCxnSpPr>
            <a:cxnSpLocks/>
          </p:cNvCxnSpPr>
          <p:nvPr/>
        </p:nvCxnSpPr>
        <p:spPr>
          <a:xfrm>
            <a:off x="5599958" y="402703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660541E5-906D-43F9-A844-76A7664CD001}"/>
              </a:ext>
            </a:extLst>
          </p:cNvPr>
          <p:cNvCxnSpPr>
            <a:cxnSpLocks/>
          </p:cNvCxnSpPr>
          <p:nvPr/>
        </p:nvCxnSpPr>
        <p:spPr>
          <a:xfrm>
            <a:off x="5080844" y="360317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7C8908A8-3494-4862-914F-E62EA74A48B2}"/>
              </a:ext>
            </a:extLst>
          </p:cNvPr>
          <p:cNvCxnSpPr>
            <a:cxnSpLocks/>
          </p:cNvCxnSpPr>
          <p:nvPr/>
        </p:nvCxnSpPr>
        <p:spPr>
          <a:xfrm>
            <a:off x="5599958" y="4884287"/>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1D5AE197-2C36-49FC-BA9E-76DC478C25A8}"/>
              </a:ext>
            </a:extLst>
          </p:cNvPr>
          <p:cNvCxnSpPr>
            <a:cxnSpLocks/>
          </p:cNvCxnSpPr>
          <p:nvPr/>
        </p:nvCxnSpPr>
        <p:spPr>
          <a:xfrm>
            <a:off x="5599958" y="504621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198C21C6-9E37-41B0-9782-07654EC3C775}"/>
              </a:ext>
            </a:extLst>
          </p:cNvPr>
          <p:cNvCxnSpPr>
            <a:cxnSpLocks/>
          </p:cNvCxnSpPr>
          <p:nvPr/>
        </p:nvCxnSpPr>
        <p:spPr>
          <a:xfrm>
            <a:off x="5080845" y="444613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7CB9EB90-56B5-4904-A7E7-0876523DCDEA}"/>
              </a:ext>
            </a:extLst>
          </p:cNvPr>
          <p:cNvCxnSpPr>
            <a:cxnSpLocks/>
          </p:cNvCxnSpPr>
          <p:nvPr/>
        </p:nvCxnSpPr>
        <p:spPr>
          <a:xfrm>
            <a:off x="5080844" y="460806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8C97BE4-E3F5-4E41-8AE5-BA61F4FAF1A4}"/>
              </a:ext>
            </a:extLst>
          </p:cNvPr>
          <p:cNvCxnSpPr>
            <a:cxnSpLocks/>
          </p:cNvCxnSpPr>
          <p:nvPr/>
        </p:nvCxnSpPr>
        <p:spPr>
          <a:xfrm>
            <a:off x="7785111" y="4801696"/>
            <a:ext cx="3017" cy="26432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5B2C4323-8FA1-44D3-B545-E64ADF24DD24}"/>
              </a:ext>
            </a:extLst>
          </p:cNvPr>
          <p:cNvCxnSpPr>
            <a:cxnSpLocks/>
          </p:cNvCxnSpPr>
          <p:nvPr/>
        </p:nvCxnSpPr>
        <p:spPr>
          <a:xfrm>
            <a:off x="5599957" y="488428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E8691DE8-EDE2-4103-AD51-1A9A79F4B07A}"/>
              </a:ext>
            </a:extLst>
          </p:cNvPr>
          <p:cNvCxnSpPr>
            <a:cxnSpLocks/>
          </p:cNvCxnSpPr>
          <p:nvPr/>
        </p:nvCxnSpPr>
        <p:spPr>
          <a:xfrm>
            <a:off x="5080843" y="4460425"/>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1B1E57CD-A41C-4CE1-BDFB-C4E2A39AE2CD}"/>
              </a:ext>
            </a:extLst>
          </p:cNvPr>
          <p:cNvCxnSpPr>
            <a:cxnSpLocks/>
          </p:cNvCxnSpPr>
          <p:nvPr/>
        </p:nvCxnSpPr>
        <p:spPr>
          <a:xfrm>
            <a:off x="5599957" y="4708074"/>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FB74F5CE-5627-4A1F-B693-1773769E0749}"/>
              </a:ext>
            </a:extLst>
          </p:cNvPr>
          <p:cNvCxnSpPr>
            <a:cxnSpLocks/>
          </p:cNvCxnSpPr>
          <p:nvPr/>
        </p:nvCxnSpPr>
        <p:spPr>
          <a:xfrm>
            <a:off x="5599957" y="4869999"/>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F20867DD-27C8-456E-B0FF-3201B7F289C4}"/>
              </a:ext>
            </a:extLst>
          </p:cNvPr>
          <p:cNvCxnSpPr>
            <a:cxnSpLocks/>
          </p:cNvCxnSpPr>
          <p:nvPr/>
        </p:nvCxnSpPr>
        <p:spPr>
          <a:xfrm>
            <a:off x="5080844" y="4269924"/>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E5B18D44-4F0B-4C99-AABB-290EFE09D9CA}"/>
              </a:ext>
            </a:extLst>
          </p:cNvPr>
          <p:cNvCxnSpPr>
            <a:cxnSpLocks/>
          </p:cNvCxnSpPr>
          <p:nvPr/>
        </p:nvCxnSpPr>
        <p:spPr>
          <a:xfrm>
            <a:off x="5080843" y="4431849"/>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BD128537-F1CF-4441-A933-E11FA786161E}"/>
              </a:ext>
            </a:extLst>
          </p:cNvPr>
          <p:cNvCxnSpPr>
            <a:cxnSpLocks/>
          </p:cNvCxnSpPr>
          <p:nvPr/>
        </p:nvCxnSpPr>
        <p:spPr>
          <a:xfrm>
            <a:off x="7788127" y="4713590"/>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2D48C8EE-46E8-4B00-8BB6-24ED3502DE78}"/>
              </a:ext>
            </a:extLst>
          </p:cNvPr>
          <p:cNvCxnSpPr>
            <a:cxnSpLocks/>
          </p:cNvCxnSpPr>
          <p:nvPr/>
        </p:nvCxnSpPr>
        <p:spPr>
          <a:xfrm>
            <a:off x="5599956" y="4708074"/>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C9B73BB-23FA-4600-9CB0-A6CD99F8C46A}"/>
              </a:ext>
            </a:extLst>
          </p:cNvPr>
          <p:cNvCxnSpPr>
            <a:cxnSpLocks/>
          </p:cNvCxnSpPr>
          <p:nvPr/>
        </p:nvCxnSpPr>
        <p:spPr>
          <a:xfrm>
            <a:off x="5080842" y="4284212"/>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2CB2D360-4145-4050-9545-5E2C9CA39308}"/>
              </a:ext>
            </a:extLst>
          </p:cNvPr>
          <p:cNvCxnSpPr>
            <a:cxnSpLocks/>
          </p:cNvCxnSpPr>
          <p:nvPr/>
        </p:nvCxnSpPr>
        <p:spPr>
          <a:xfrm>
            <a:off x="5599956" y="4531861"/>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C8CEFE4C-6022-4EFB-AB23-DA55466D36BE}"/>
              </a:ext>
            </a:extLst>
          </p:cNvPr>
          <p:cNvCxnSpPr>
            <a:cxnSpLocks/>
          </p:cNvCxnSpPr>
          <p:nvPr/>
        </p:nvCxnSpPr>
        <p:spPr>
          <a:xfrm>
            <a:off x="5599956" y="4693786"/>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45210C4-9140-493E-A932-B12E4B8848EF}"/>
              </a:ext>
            </a:extLst>
          </p:cNvPr>
          <p:cNvCxnSpPr>
            <a:cxnSpLocks/>
          </p:cNvCxnSpPr>
          <p:nvPr/>
        </p:nvCxnSpPr>
        <p:spPr>
          <a:xfrm>
            <a:off x="5080843" y="4093711"/>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C0D018F4-0525-45CD-8E2F-8B3F24524BE5}"/>
              </a:ext>
            </a:extLst>
          </p:cNvPr>
          <p:cNvCxnSpPr>
            <a:cxnSpLocks/>
          </p:cNvCxnSpPr>
          <p:nvPr/>
        </p:nvCxnSpPr>
        <p:spPr>
          <a:xfrm>
            <a:off x="5080842" y="4255636"/>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D366C4A0-194F-46BF-AA77-B577EF82E958}"/>
              </a:ext>
            </a:extLst>
          </p:cNvPr>
          <p:cNvCxnSpPr>
            <a:cxnSpLocks/>
          </p:cNvCxnSpPr>
          <p:nvPr/>
        </p:nvCxnSpPr>
        <p:spPr>
          <a:xfrm>
            <a:off x="7788126" y="4537377"/>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A40E2D2D-41E2-4D18-8FBA-E3C9F64202CD}"/>
              </a:ext>
            </a:extLst>
          </p:cNvPr>
          <p:cNvCxnSpPr>
            <a:cxnSpLocks/>
          </p:cNvCxnSpPr>
          <p:nvPr/>
        </p:nvCxnSpPr>
        <p:spPr>
          <a:xfrm>
            <a:off x="5599955" y="4531861"/>
            <a:ext cx="0" cy="1762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DBD5348-8963-4452-8C1F-B6EA87066ED8}"/>
              </a:ext>
            </a:extLst>
          </p:cNvPr>
          <p:cNvCxnSpPr>
            <a:cxnSpLocks/>
          </p:cNvCxnSpPr>
          <p:nvPr/>
        </p:nvCxnSpPr>
        <p:spPr>
          <a:xfrm>
            <a:off x="5080841" y="4107999"/>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48AFF1C-BCA4-4FCC-9D98-B208FF318780}"/>
              </a:ext>
            </a:extLst>
          </p:cNvPr>
          <p:cNvCxnSpPr>
            <a:cxnSpLocks/>
          </p:cNvCxnSpPr>
          <p:nvPr/>
        </p:nvCxnSpPr>
        <p:spPr>
          <a:xfrm>
            <a:off x="5075228" y="2586380"/>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0827C644-7221-401A-8B4E-1154F89CF8FE}"/>
              </a:ext>
            </a:extLst>
          </p:cNvPr>
          <p:cNvCxnSpPr>
            <a:cxnSpLocks/>
          </p:cNvCxnSpPr>
          <p:nvPr/>
        </p:nvCxnSpPr>
        <p:spPr>
          <a:xfrm>
            <a:off x="7297847" y="2601857"/>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87001971-625E-448E-91B5-48996F2B764C}"/>
              </a:ext>
            </a:extLst>
          </p:cNvPr>
          <p:cNvCxnSpPr>
            <a:cxnSpLocks/>
          </p:cNvCxnSpPr>
          <p:nvPr/>
        </p:nvCxnSpPr>
        <p:spPr>
          <a:xfrm>
            <a:off x="5075231" y="2938806"/>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63583208-A762-4356-AB19-FA8B1D0742D1}"/>
              </a:ext>
            </a:extLst>
          </p:cNvPr>
          <p:cNvCxnSpPr>
            <a:cxnSpLocks/>
          </p:cNvCxnSpPr>
          <p:nvPr/>
        </p:nvCxnSpPr>
        <p:spPr>
          <a:xfrm>
            <a:off x="5075230" y="2762593"/>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A5231676-8BDF-4089-A35A-325FF013577B}"/>
              </a:ext>
            </a:extLst>
          </p:cNvPr>
          <p:cNvCxnSpPr>
            <a:cxnSpLocks/>
          </p:cNvCxnSpPr>
          <p:nvPr/>
        </p:nvCxnSpPr>
        <p:spPr>
          <a:xfrm>
            <a:off x="5594344" y="3010242"/>
            <a:ext cx="2198596" cy="214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C3196697-3AD2-4ABC-912A-E7079DE08C35}"/>
              </a:ext>
            </a:extLst>
          </p:cNvPr>
          <p:cNvCxnSpPr>
            <a:cxnSpLocks/>
          </p:cNvCxnSpPr>
          <p:nvPr/>
        </p:nvCxnSpPr>
        <p:spPr>
          <a:xfrm>
            <a:off x="5075231" y="2572092"/>
            <a:ext cx="519113" cy="438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44C38E8E-7A17-48A3-8670-FF170FAB4754}"/>
              </a:ext>
            </a:extLst>
          </p:cNvPr>
          <p:cNvCxnSpPr>
            <a:cxnSpLocks/>
          </p:cNvCxnSpPr>
          <p:nvPr/>
        </p:nvCxnSpPr>
        <p:spPr>
          <a:xfrm>
            <a:off x="5075229" y="2586380"/>
            <a:ext cx="1" cy="14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F3E3FFD5-B53A-47D9-A947-1F0D305F56EC}"/>
              </a:ext>
            </a:extLst>
          </p:cNvPr>
          <p:cNvCxnSpPr>
            <a:cxnSpLocks/>
          </p:cNvCxnSpPr>
          <p:nvPr/>
        </p:nvCxnSpPr>
        <p:spPr>
          <a:xfrm>
            <a:off x="5501101" y="2931657"/>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9DCC7011-A2C1-4E30-B073-2BD7F835F7A0}"/>
              </a:ext>
            </a:extLst>
          </p:cNvPr>
          <p:cNvCxnSpPr>
            <a:cxnSpLocks/>
          </p:cNvCxnSpPr>
          <p:nvPr/>
        </p:nvCxnSpPr>
        <p:spPr>
          <a:xfrm>
            <a:off x="5403852" y="2843556"/>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3275EF9C-024E-4DEF-B9C3-53506254BA09}"/>
              </a:ext>
            </a:extLst>
          </p:cNvPr>
          <p:cNvCxnSpPr>
            <a:cxnSpLocks/>
          </p:cNvCxnSpPr>
          <p:nvPr/>
        </p:nvCxnSpPr>
        <p:spPr>
          <a:xfrm>
            <a:off x="5295567" y="2748305"/>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AA2B7050-7CE3-4929-8ED1-7EED434C60A5}"/>
              </a:ext>
            </a:extLst>
          </p:cNvPr>
          <p:cNvCxnSpPr>
            <a:cxnSpLocks/>
          </p:cNvCxnSpPr>
          <p:nvPr/>
        </p:nvCxnSpPr>
        <p:spPr>
          <a:xfrm>
            <a:off x="5184771" y="2653054"/>
            <a:ext cx="2198596" cy="214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2936B149-CFDB-4433-8270-63CA257411C8}"/>
              </a:ext>
            </a:extLst>
          </p:cNvPr>
          <p:cNvCxnSpPr>
            <a:cxnSpLocks/>
          </p:cNvCxnSpPr>
          <p:nvPr/>
        </p:nvCxnSpPr>
        <p:spPr>
          <a:xfrm>
            <a:off x="6006481" y="2588752"/>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147BA4E7-CB8A-45A7-89D9-9F056A87480E}"/>
              </a:ext>
            </a:extLst>
          </p:cNvPr>
          <p:cNvCxnSpPr>
            <a:cxnSpLocks/>
          </p:cNvCxnSpPr>
          <p:nvPr/>
        </p:nvCxnSpPr>
        <p:spPr>
          <a:xfrm>
            <a:off x="5550363" y="2586376"/>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420BDE57-160C-4D4B-8F4F-51D87E8921A3}"/>
              </a:ext>
            </a:extLst>
          </p:cNvPr>
          <p:cNvCxnSpPr>
            <a:cxnSpLocks/>
          </p:cNvCxnSpPr>
          <p:nvPr/>
        </p:nvCxnSpPr>
        <p:spPr>
          <a:xfrm>
            <a:off x="6533419" y="2588761"/>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C3C09A33-C6DE-47E6-B5C6-0B9C01F27F84}"/>
              </a:ext>
            </a:extLst>
          </p:cNvPr>
          <p:cNvCxnSpPr>
            <a:cxnSpLocks/>
          </p:cNvCxnSpPr>
          <p:nvPr/>
        </p:nvCxnSpPr>
        <p:spPr>
          <a:xfrm>
            <a:off x="7036881" y="2579236"/>
            <a:ext cx="519113" cy="43815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299" name="TextBox 298">
            <a:extLst>
              <a:ext uri="{FF2B5EF4-FFF2-40B4-BE49-F238E27FC236}">
                <a16:creationId xmlns:a16="http://schemas.microsoft.com/office/drawing/2014/main" id="{9D1EBB7D-9DC5-4E73-92BB-B49AD298C346}"/>
              </a:ext>
            </a:extLst>
          </p:cNvPr>
          <p:cNvSpPr txBox="1"/>
          <p:nvPr/>
        </p:nvSpPr>
        <p:spPr>
          <a:xfrm>
            <a:off x="3387141" y="1689313"/>
            <a:ext cx="3080527" cy="461665"/>
          </a:xfrm>
          <a:prstGeom prst="rect">
            <a:avLst/>
          </a:prstGeom>
          <a:noFill/>
        </p:spPr>
        <p:txBody>
          <a:bodyPr wrap="square" rtlCol="0">
            <a:spAutoFit/>
          </a:bodyPr>
          <a:lstStyle/>
          <a:p>
            <a:pPr algn="ctr"/>
            <a:r>
              <a:rPr lang="en-US" sz="2400" dirty="0"/>
              <a:t>Backbone Network</a:t>
            </a:r>
            <a:endParaRPr lang="en-US" sz="2400" b="1" dirty="0"/>
          </a:p>
        </p:txBody>
      </p:sp>
      <p:pic>
        <p:nvPicPr>
          <p:cNvPr id="300" name="Picture 299">
            <a:extLst>
              <a:ext uri="{FF2B5EF4-FFF2-40B4-BE49-F238E27FC236}">
                <a16:creationId xmlns:a16="http://schemas.microsoft.com/office/drawing/2014/main" id="{CD4C0CFB-A37C-432F-A872-421620C7C6EF}"/>
              </a:ext>
            </a:extLst>
          </p:cNvPr>
          <p:cNvPicPr preferRelativeResize="0">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703" y="3098899"/>
            <a:ext cx="1483778" cy="1217092"/>
          </a:xfrm>
          <a:prstGeom prst="rect">
            <a:avLst/>
          </a:prstGeom>
        </p:spPr>
      </p:pic>
      <p:sp>
        <p:nvSpPr>
          <p:cNvPr id="301" name="Rectangle 300">
            <a:extLst>
              <a:ext uri="{FF2B5EF4-FFF2-40B4-BE49-F238E27FC236}">
                <a16:creationId xmlns:a16="http://schemas.microsoft.com/office/drawing/2014/main" id="{A0622299-4F08-4E10-9E40-73AA93D80766}"/>
              </a:ext>
            </a:extLst>
          </p:cNvPr>
          <p:cNvSpPr/>
          <p:nvPr/>
        </p:nvSpPr>
        <p:spPr>
          <a:xfrm>
            <a:off x="2290277" y="25723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301">
            <a:extLst>
              <a:ext uri="{FF2B5EF4-FFF2-40B4-BE49-F238E27FC236}">
                <a16:creationId xmlns:a16="http://schemas.microsoft.com/office/drawing/2014/main" id="{C5709FB2-C579-401E-98FF-15A2A1700B72}"/>
              </a:ext>
            </a:extLst>
          </p:cNvPr>
          <p:cNvSpPr/>
          <p:nvPr/>
        </p:nvSpPr>
        <p:spPr>
          <a:xfrm>
            <a:off x="2442677" y="27247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Rectangle 302">
            <a:extLst>
              <a:ext uri="{FF2B5EF4-FFF2-40B4-BE49-F238E27FC236}">
                <a16:creationId xmlns:a16="http://schemas.microsoft.com/office/drawing/2014/main" id="{1133465E-16B6-4260-B297-56E62E50E1CA}"/>
              </a:ext>
            </a:extLst>
          </p:cNvPr>
          <p:cNvSpPr/>
          <p:nvPr/>
        </p:nvSpPr>
        <p:spPr>
          <a:xfrm>
            <a:off x="2595077" y="2877141"/>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a:extLst>
              <a:ext uri="{FF2B5EF4-FFF2-40B4-BE49-F238E27FC236}">
                <a16:creationId xmlns:a16="http://schemas.microsoft.com/office/drawing/2014/main" id="{93AE8ECC-6872-423C-8EB6-EE979A084060}"/>
              </a:ext>
            </a:extLst>
          </p:cNvPr>
          <p:cNvSpPr/>
          <p:nvPr/>
        </p:nvSpPr>
        <p:spPr>
          <a:xfrm>
            <a:off x="2132882" y="2459657"/>
            <a:ext cx="2020556" cy="2185300"/>
          </a:xfrm>
          <a:prstGeom prst="rect">
            <a:avLst/>
          </a:prstGeom>
          <a:noFill/>
          <a:ln>
            <a:solidFill>
              <a:schemeClr val="tx1"/>
            </a:solidFill>
          </a:ln>
          <a:scene3d>
            <a:camera prst="orthographicFront"/>
            <a:lightRig rig="threePt" dir="t"/>
          </a:scene3d>
          <a:sp3d>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TextBox 304">
            <a:extLst>
              <a:ext uri="{FF2B5EF4-FFF2-40B4-BE49-F238E27FC236}">
                <a16:creationId xmlns:a16="http://schemas.microsoft.com/office/drawing/2014/main" id="{262B697C-4E1E-4100-A092-2A1E563617DA}"/>
              </a:ext>
            </a:extLst>
          </p:cNvPr>
          <p:cNvSpPr txBox="1"/>
          <p:nvPr/>
        </p:nvSpPr>
        <p:spPr>
          <a:xfrm>
            <a:off x="2520643" y="3529230"/>
            <a:ext cx="1660733" cy="461665"/>
          </a:xfrm>
          <a:prstGeom prst="rect">
            <a:avLst/>
          </a:prstGeom>
          <a:noFill/>
        </p:spPr>
        <p:txBody>
          <a:bodyPr wrap="square" rtlCol="0">
            <a:spAutoFit/>
          </a:bodyPr>
          <a:lstStyle/>
          <a:p>
            <a:pPr algn="ctr"/>
            <a:r>
              <a:rPr lang="en-US" sz="2400" dirty="0"/>
              <a:t>CNN Layers</a:t>
            </a:r>
          </a:p>
        </p:txBody>
      </p:sp>
      <p:sp>
        <p:nvSpPr>
          <p:cNvPr id="306" name="TextBox 305">
            <a:extLst>
              <a:ext uri="{FF2B5EF4-FFF2-40B4-BE49-F238E27FC236}">
                <a16:creationId xmlns:a16="http://schemas.microsoft.com/office/drawing/2014/main" id="{B90DA394-D367-42B7-8CEB-8E87844047B3}"/>
              </a:ext>
            </a:extLst>
          </p:cNvPr>
          <p:cNvSpPr txBox="1"/>
          <p:nvPr/>
        </p:nvSpPr>
        <p:spPr>
          <a:xfrm>
            <a:off x="362251" y="4406307"/>
            <a:ext cx="1055270" cy="830997"/>
          </a:xfrm>
          <a:prstGeom prst="rect">
            <a:avLst/>
          </a:prstGeom>
          <a:noFill/>
        </p:spPr>
        <p:txBody>
          <a:bodyPr wrap="square" rtlCol="0">
            <a:spAutoFit/>
          </a:bodyPr>
          <a:lstStyle/>
          <a:p>
            <a:pPr algn="ctr"/>
            <a:r>
              <a:rPr lang="en-US" sz="2400" dirty="0"/>
              <a:t>Input Image</a:t>
            </a:r>
            <a:endParaRPr lang="en-US" sz="2400" b="1" dirty="0"/>
          </a:p>
        </p:txBody>
      </p:sp>
      <p:grpSp>
        <p:nvGrpSpPr>
          <p:cNvPr id="307" name="Group 306">
            <a:extLst>
              <a:ext uri="{FF2B5EF4-FFF2-40B4-BE49-F238E27FC236}">
                <a16:creationId xmlns:a16="http://schemas.microsoft.com/office/drawing/2014/main" id="{1B78CABC-FB5C-4A41-ADEE-B1FBE9295048}"/>
              </a:ext>
            </a:extLst>
          </p:cNvPr>
          <p:cNvGrpSpPr/>
          <p:nvPr/>
        </p:nvGrpSpPr>
        <p:grpSpPr>
          <a:xfrm rot="16200000">
            <a:off x="8319658" y="3219035"/>
            <a:ext cx="3052037" cy="1141576"/>
            <a:chOff x="1969698" y="2335789"/>
            <a:chExt cx="7926520" cy="2781454"/>
          </a:xfrm>
        </p:grpSpPr>
        <p:sp>
          <p:nvSpPr>
            <p:cNvPr id="308" name="Oval 307">
              <a:extLst>
                <a:ext uri="{FF2B5EF4-FFF2-40B4-BE49-F238E27FC236}">
                  <a16:creationId xmlns:a16="http://schemas.microsoft.com/office/drawing/2014/main" id="{D152F361-0F0C-406E-A790-32EC64149709}"/>
                </a:ext>
              </a:extLst>
            </p:cNvPr>
            <p:cNvSpPr/>
            <p:nvPr/>
          </p:nvSpPr>
          <p:spPr>
            <a:xfrm>
              <a:off x="1969698"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F4592EF7-8840-46EC-8E4B-EF8814ED89DC}"/>
                </a:ext>
              </a:extLst>
            </p:cNvPr>
            <p:cNvSpPr/>
            <p:nvPr/>
          </p:nvSpPr>
          <p:spPr>
            <a:xfrm>
              <a:off x="3621188"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CAD5AAA0-A086-4768-A13F-CC8815FFE26F}"/>
                </a:ext>
              </a:extLst>
            </p:cNvPr>
            <p:cNvSpPr/>
            <p:nvPr/>
          </p:nvSpPr>
          <p:spPr>
            <a:xfrm>
              <a:off x="5573374" y="234632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C4F367F6-41CA-48CF-A9E5-C1D96DD2D0C0}"/>
                </a:ext>
              </a:extLst>
            </p:cNvPr>
            <p:cNvSpPr/>
            <p:nvPr/>
          </p:nvSpPr>
          <p:spPr>
            <a:xfrm>
              <a:off x="7525560" y="2335789"/>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a:extLst>
                <a:ext uri="{FF2B5EF4-FFF2-40B4-BE49-F238E27FC236}">
                  <a16:creationId xmlns:a16="http://schemas.microsoft.com/office/drawing/2014/main" id="{C01FF097-DB44-4A2D-9F69-87902ACB35CC}"/>
                </a:ext>
              </a:extLst>
            </p:cNvPr>
            <p:cNvSpPr/>
            <p:nvPr/>
          </p:nvSpPr>
          <p:spPr>
            <a:xfrm>
              <a:off x="9310727" y="2338968"/>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AA7DE24E-6340-49B5-9613-846B61FBE2EA}"/>
                </a:ext>
              </a:extLst>
            </p:cNvPr>
            <p:cNvSpPr/>
            <p:nvPr/>
          </p:nvSpPr>
          <p:spPr>
            <a:xfrm>
              <a:off x="2032563"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4C709DEC-D43A-416D-9D21-3B2912E8B8F8}"/>
                </a:ext>
              </a:extLst>
            </p:cNvPr>
            <p:cNvSpPr/>
            <p:nvPr/>
          </p:nvSpPr>
          <p:spPr>
            <a:xfrm>
              <a:off x="3684053"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D57531F4-39A2-42CA-8D57-F8E5F253C92F}"/>
                </a:ext>
              </a:extLst>
            </p:cNvPr>
            <p:cNvSpPr/>
            <p:nvPr/>
          </p:nvSpPr>
          <p:spPr>
            <a:xfrm>
              <a:off x="5636239" y="459586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C5F6B681-B339-4249-906C-61DF49622833}"/>
                </a:ext>
              </a:extLst>
            </p:cNvPr>
            <p:cNvSpPr/>
            <p:nvPr/>
          </p:nvSpPr>
          <p:spPr>
            <a:xfrm>
              <a:off x="7588425" y="4585326"/>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EA5BAE52-7D7A-4D64-B629-CB46E417603E}"/>
                </a:ext>
              </a:extLst>
            </p:cNvPr>
            <p:cNvSpPr/>
            <p:nvPr/>
          </p:nvSpPr>
          <p:spPr>
            <a:xfrm>
              <a:off x="9373592" y="4588505"/>
              <a:ext cx="522626" cy="52137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8" name="Straight Arrow Connector 317">
              <a:extLst>
                <a:ext uri="{FF2B5EF4-FFF2-40B4-BE49-F238E27FC236}">
                  <a16:creationId xmlns:a16="http://schemas.microsoft.com/office/drawing/2014/main" id="{A6D78D66-9961-496F-9163-25C8B7D04E7D}"/>
                </a:ext>
              </a:extLst>
            </p:cNvPr>
            <p:cNvCxnSpPr>
              <a:cxnSpLocks/>
              <a:stCxn id="313" idx="0"/>
              <a:endCxn id="308" idx="4"/>
            </p:cNvCxnSpPr>
            <p:nvPr/>
          </p:nvCxnSpPr>
          <p:spPr>
            <a:xfrm flipH="1" flipV="1">
              <a:off x="2231011" y="2857166"/>
              <a:ext cx="62865"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13E8016E-D904-46F5-9D28-FCE564069C38}"/>
                </a:ext>
              </a:extLst>
            </p:cNvPr>
            <p:cNvCxnSpPr>
              <a:cxnSpLocks/>
              <a:stCxn id="314" idx="0"/>
            </p:cNvCxnSpPr>
            <p:nvPr/>
          </p:nvCxnSpPr>
          <p:spPr>
            <a:xfrm flipH="1" flipV="1">
              <a:off x="3876198" y="2878246"/>
              <a:ext cx="69168" cy="17176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0" name="Straight Arrow Connector 319">
              <a:extLst>
                <a:ext uri="{FF2B5EF4-FFF2-40B4-BE49-F238E27FC236}">
                  <a16:creationId xmlns:a16="http://schemas.microsoft.com/office/drawing/2014/main" id="{D8FAAF57-3CEC-4226-A620-B4FBB27F8905}"/>
                </a:ext>
              </a:extLst>
            </p:cNvPr>
            <p:cNvCxnSpPr>
              <a:cxnSpLocks/>
              <a:stCxn id="315" idx="0"/>
            </p:cNvCxnSpPr>
            <p:nvPr/>
          </p:nvCxnSpPr>
          <p:spPr>
            <a:xfrm flipH="1" flipV="1">
              <a:off x="5833112" y="2867706"/>
              <a:ext cx="64440" cy="172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05C6629C-7205-418C-8D1F-B0C44A0F4298}"/>
                </a:ext>
              </a:extLst>
            </p:cNvPr>
            <p:cNvCxnSpPr>
              <a:cxnSpLocks/>
              <a:stCxn id="316" idx="0"/>
            </p:cNvCxnSpPr>
            <p:nvPr/>
          </p:nvCxnSpPr>
          <p:spPr>
            <a:xfrm flipH="1" flipV="1">
              <a:off x="7790026" y="2857164"/>
              <a:ext cx="59712"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2" name="Straight Arrow Connector 321">
              <a:extLst>
                <a:ext uri="{FF2B5EF4-FFF2-40B4-BE49-F238E27FC236}">
                  <a16:creationId xmlns:a16="http://schemas.microsoft.com/office/drawing/2014/main" id="{203DDFB2-B116-4DE1-AE71-78FA39161629}"/>
                </a:ext>
              </a:extLst>
            </p:cNvPr>
            <p:cNvCxnSpPr>
              <a:cxnSpLocks/>
              <a:stCxn id="317" idx="0"/>
            </p:cNvCxnSpPr>
            <p:nvPr/>
          </p:nvCxnSpPr>
          <p:spPr>
            <a:xfrm flipH="1" flipV="1">
              <a:off x="9572041" y="2860343"/>
              <a:ext cx="62864" cy="1728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1AB10BE0-293C-4EE5-8BEC-B86C478395E0}"/>
                </a:ext>
              </a:extLst>
            </p:cNvPr>
            <p:cNvCxnSpPr>
              <a:cxnSpLocks/>
              <a:stCxn id="313" idx="0"/>
              <a:endCxn id="309" idx="3"/>
            </p:cNvCxnSpPr>
            <p:nvPr/>
          </p:nvCxnSpPr>
          <p:spPr>
            <a:xfrm flipV="1">
              <a:off x="2293876" y="2791352"/>
              <a:ext cx="1403849"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4" name="Straight Arrow Connector 323">
              <a:extLst>
                <a:ext uri="{FF2B5EF4-FFF2-40B4-BE49-F238E27FC236}">
                  <a16:creationId xmlns:a16="http://schemas.microsoft.com/office/drawing/2014/main" id="{EED96D00-56CB-444B-A547-2012C4623A2E}"/>
                </a:ext>
              </a:extLst>
            </p:cNvPr>
            <p:cNvCxnSpPr>
              <a:cxnSpLocks/>
              <a:stCxn id="313" idx="0"/>
              <a:endCxn id="310" idx="3"/>
            </p:cNvCxnSpPr>
            <p:nvPr/>
          </p:nvCxnSpPr>
          <p:spPr>
            <a:xfrm flipV="1">
              <a:off x="2293876" y="2791352"/>
              <a:ext cx="335603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0ECA35A8-1E82-442A-AB4B-533B94B8937C}"/>
                </a:ext>
              </a:extLst>
            </p:cNvPr>
            <p:cNvCxnSpPr>
              <a:cxnSpLocks/>
              <a:stCxn id="313" idx="0"/>
              <a:endCxn id="311" idx="3"/>
            </p:cNvCxnSpPr>
            <p:nvPr/>
          </p:nvCxnSpPr>
          <p:spPr>
            <a:xfrm flipV="1">
              <a:off x="2293876" y="2780812"/>
              <a:ext cx="530822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6" name="Straight Arrow Connector 325">
              <a:extLst>
                <a:ext uri="{FF2B5EF4-FFF2-40B4-BE49-F238E27FC236}">
                  <a16:creationId xmlns:a16="http://schemas.microsoft.com/office/drawing/2014/main" id="{E4EA5F2E-1B5A-4838-923E-6C9FCD955D85}"/>
                </a:ext>
              </a:extLst>
            </p:cNvPr>
            <p:cNvCxnSpPr>
              <a:cxnSpLocks/>
              <a:stCxn id="313" idx="7"/>
              <a:endCxn id="312" idx="3"/>
            </p:cNvCxnSpPr>
            <p:nvPr/>
          </p:nvCxnSpPr>
          <p:spPr>
            <a:xfrm flipV="1">
              <a:off x="2478652" y="2783991"/>
              <a:ext cx="6908612" cy="1877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7" name="Straight Arrow Connector 326">
              <a:extLst>
                <a:ext uri="{FF2B5EF4-FFF2-40B4-BE49-F238E27FC236}">
                  <a16:creationId xmlns:a16="http://schemas.microsoft.com/office/drawing/2014/main" id="{BD2CB0E4-74F0-4B96-BA5E-1B2875054990}"/>
                </a:ext>
              </a:extLst>
            </p:cNvPr>
            <p:cNvCxnSpPr>
              <a:cxnSpLocks/>
              <a:stCxn id="314" idx="0"/>
              <a:endCxn id="308" idx="5"/>
            </p:cNvCxnSpPr>
            <p:nvPr/>
          </p:nvCxnSpPr>
          <p:spPr>
            <a:xfrm flipH="1" flipV="1">
              <a:off x="2415787" y="2780812"/>
              <a:ext cx="1529579"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4107CD9D-8C9F-43ED-8051-5E0245E95680}"/>
                </a:ext>
              </a:extLst>
            </p:cNvPr>
            <p:cNvCxnSpPr>
              <a:cxnSpLocks/>
              <a:stCxn id="314" idx="0"/>
              <a:endCxn id="310" idx="3"/>
            </p:cNvCxnSpPr>
            <p:nvPr/>
          </p:nvCxnSpPr>
          <p:spPr>
            <a:xfrm flipV="1">
              <a:off x="3945366" y="2791352"/>
              <a:ext cx="1704545"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9" name="Straight Arrow Connector 328">
              <a:extLst>
                <a:ext uri="{FF2B5EF4-FFF2-40B4-BE49-F238E27FC236}">
                  <a16:creationId xmlns:a16="http://schemas.microsoft.com/office/drawing/2014/main" id="{7229CFC1-01D6-4C98-9541-8B3E9A57C942}"/>
                </a:ext>
              </a:extLst>
            </p:cNvPr>
            <p:cNvCxnSpPr>
              <a:cxnSpLocks/>
              <a:stCxn id="314" idx="0"/>
              <a:endCxn id="311" idx="3"/>
            </p:cNvCxnSpPr>
            <p:nvPr/>
          </p:nvCxnSpPr>
          <p:spPr>
            <a:xfrm flipV="1">
              <a:off x="3945366" y="2780812"/>
              <a:ext cx="3656731"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1" name="Straight Arrow Connector 330">
              <a:extLst>
                <a:ext uri="{FF2B5EF4-FFF2-40B4-BE49-F238E27FC236}">
                  <a16:creationId xmlns:a16="http://schemas.microsoft.com/office/drawing/2014/main" id="{E1CD8AF4-5BE3-43F4-9E12-3EA489EEF952}"/>
                </a:ext>
              </a:extLst>
            </p:cNvPr>
            <p:cNvCxnSpPr>
              <a:cxnSpLocks/>
              <a:stCxn id="314" idx="7"/>
              <a:endCxn id="312" idx="3"/>
            </p:cNvCxnSpPr>
            <p:nvPr/>
          </p:nvCxnSpPr>
          <p:spPr>
            <a:xfrm flipV="1">
              <a:off x="4130142" y="2783991"/>
              <a:ext cx="5257122" cy="18882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2" name="Straight Arrow Connector 331">
              <a:extLst>
                <a:ext uri="{FF2B5EF4-FFF2-40B4-BE49-F238E27FC236}">
                  <a16:creationId xmlns:a16="http://schemas.microsoft.com/office/drawing/2014/main" id="{06E4D1EB-1365-4DCC-BE87-58E330377293}"/>
                </a:ext>
              </a:extLst>
            </p:cNvPr>
            <p:cNvCxnSpPr>
              <a:cxnSpLocks/>
              <a:stCxn id="315" idx="0"/>
              <a:endCxn id="312" idx="3"/>
            </p:cNvCxnSpPr>
            <p:nvPr/>
          </p:nvCxnSpPr>
          <p:spPr>
            <a:xfrm flipV="1">
              <a:off x="5897552" y="2783991"/>
              <a:ext cx="3489712" cy="1811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3" name="Straight Arrow Connector 332">
              <a:extLst>
                <a:ext uri="{FF2B5EF4-FFF2-40B4-BE49-F238E27FC236}">
                  <a16:creationId xmlns:a16="http://schemas.microsoft.com/office/drawing/2014/main" id="{2935BB59-4F03-4BFD-B214-94865921CB24}"/>
                </a:ext>
              </a:extLst>
            </p:cNvPr>
            <p:cNvCxnSpPr>
              <a:cxnSpLocks/>
              <a:stCxn id="315" idx="0"/>
              <a:endCxn id="311" idx="3"/>
            </p:cNvCxnSpPr>
            <p:nvPr/>
          </p:nvCxnSpPr>
          <p:spPr>
            <a:xfrm flipV="1">
              <a:off x="5897552" y="2780812"/>
              <a:ext cx="170454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4" name="Straight Arrow Connector 333">
              <a:extLst>
                <a:ext uri="{FF2B5EF4-FFF2-40B4-BE49-F238E27FC236}">
                  <a16:creationId xmlns:a16="http://schemas.microsoft.com/office/drawing/2014/main" id="{D3C20F7F-D2F5-4C26-B7EB-6147FDE274B5}"/>
                </a:ext>
              </a:extLst>
            </p:cNvPr>
            <p:cNvCxnSpPr>
              <a:cxnSpLocks/>
              <a:stCxn id="315" idx="1"/>
              <a:endCxn id="309" idx="5"/>
            </p:cNvCxnSpPr>
            <p:nvPr/>
          </p:nvCxnSpPr>
          <p:spPr>
            <a:xfrm flipH="1" flipV="1">
              <a:off x="4067277" y="2791352"/>
              <a:ext cx="1645499" cy="18808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5" name="Straight Arrow Connector 334">
              <a:extLst>
                <a:ext uri="{FF2B5EF4-FFF2-40B4-BE49-F238E27FC236}">
                  <a16:creationId xmlns:a16="http://schemas.microsoft.com/office/drawing/2014/main" id="{B077AEBB-2168-4BD0-A981-ED55743BCC4D}"/>
                </a:ext>
              </a:extLst>
            </p:cNvPr>
            <p:cNvCxnSpPr>
              <a:cxnSpLocks/>
              <a:stCxn id="315" idx="0"/>
              <a:endCxn id="308" idx="5"/>
            </p:cNvCxnSpPr>
            <p:nvPr/>
          </p:nvCxnSpPr>
          <p:spPr>
            <a:xfrm flipH="1" flipV="1">
              <a:off x="2415787" y="2780812"/>
              <a:ext cx="3481765" cy="1815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6" name="Straight Arrow Connector 335">
              <a:extLst>
                <a:ext uri="{FF2B5EF4-FFF2-40B4-BE49-F238E27FC236}">
                  <a16:creationId xmlns:a16="http://schemas.microsoft.com/office/drawing/2014/main" id="{97BA5BF3-EB90-413C-A485-720BE02F1039}"/>
                </a:ext>
              </a:extLst>
            </p:cNvPr>
            <p:cNvCxnSpPr>
              <a:cxnSpLocks/>
              <a:stCxn id="316" idx="0"/>
              <a:endCxn id="312" idx="4"/>
            </p:cNvCxnSpPr>
            <p:nvPr/>
          </p:nvCxnSpPr>
          <p:spPr>
            <a:xfrm flipV="1">
              <a:off x="7849738" y="2860345"/>
              <a:ext cx="1722302" cy="17249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7" name="Straight Arrow Connector 336">
              <a:extLst>
                <a:ext uri="{FF2B5EF4-FFF2-40B4-BE49-F238E27FC236}">
                  <a16:creationId xmlns:a16="http://schemas.microsoft.com/office/drawing/2014/main" id="{194F5151-71FA-4A6F-A3F6-01E180F4B027}"/>
                </a:ext>
              </a:extLst>
            </p:cNvPr>
            <p:cNvCxnSpPr>
              <a:cxnSpLocks/>
              <a:stCxn id="316" idx="0"/>
              <a:endCxn id="308" idx="5"/>
            </p:cNvCxnSpPr>
            <p:nvPr/>
          </p:nvCxnSpPr>
          <p:spPr>
            <a:xfrm flipH="1" flipV="1">
              <a:off x="2415787" y="2780812"/>
              <a:ext cx="5433951" cy="1804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8" name="Straight Arrow Connector 337">
              <a:extLst>
                <a:ext uri="{FF2B5EF4-FFF2-40B4-BE49-F238E27FC236}">
                  <a16:creationId xmlns:a16="http://schemas.microsoft.com/office/drawing/2014/main" id="{E6F34ECE-F260-4D5D-AC0C-498CFF87DD85}"/>
                </a:ext>
              </a:extLst>
            </p:cNvPr>
            <p:cNvCxnSpPr>
              <a:cxnSpLocks/>
              <a:stCxn id="316" idx="1"/>
              <a:endCxn id="309" idx="5"/>
            </p:cNvCxnSpPr>
            <p:nvPr/>
          </p:nvCxnSpPr>
          <p:spPr>
            <a:xfrm flipH="1" flipV="1">
              <a:off x="4067277" y="2791352"/>
              <a:ext cx="3597685" cy="18703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9" name="Straight Arrow Connector 338">
              <a:extLst>
                <a:ext uri="{FF2B5EF4-FFF2-40B4-BE49-F238E27FC236}">
                  <a16:creationId xmlns:a16="http://schemas.microsoft.com/office/drawing/2014/main" id="{B4C9CAD7-4B0C-4968-830B-83553D5EE65D}"/>
                </a:ext>
              </a:extLst>
            </p:cNvPr>
            <p:cNvCxnSpPr>
              <a:cxnSpLocks/>
              <a:stCxn id="316" idx="0"/>
              <a:endCxn id="310" idx="5"/>
            </p:cNvCxnSpPr>
            <p:nvPr/>
          </p:nvCxnSpPr>
          <p:spPr>
            <a:xfrm flipH="1" flipV="1">
              <a:off x="6019463" y="2791352"/>
              <a:ext cx="1830275" cy="17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7C67A873-6D5B-490B-8027-6626B5DF39E0}"/>
                </a:ext>
              </a:extLst>
            </p:cNvPr>
            <p:cNvCxnSpPr>
              <a:cxnSpLocks/>
              <a:stCxn id="317" idx="0"/>
              <a:endCxn id="310" idx="5"/>
            </p:cNvCxnSpPr>
            <p:nvPr/>
          </p:nvCxnSpPr>
          <p:spPr>
            <a:xfrm flipH="1" flipV="1">
              <a:off x="6019463" y="2791352"/>
              <a:ext cx="3615442" cy="17971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4F0307FA-FD73-4807-B211-E38FC2E2C4DA}"/>
                </a:ext>
              </a:extLst>
            </p:cNvPr>
            <p:cNvCxnSpPr>
              <a:cxnSpLocks/>
              <a:stCxn id="317" idx="1"/>
              <a:endCxn id="309" idx="5"/>
            </p:cNvCxnSpPr>
            <p:nvPr/>
          </p:nvCxnSpPr>
          <p:spPr>
            <a:xfrm flipH="1" flipV="1">
              <a:off x="4067277" y="2791352"/>
              <a:ext cx="5382852" cy="1873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2" name="Straight Arrow Connector 341">
              <a:extLst>
                <a:ext uri="{FF2B5EF4-FFF2-40B4-BE49-F238E27FC236}">
                  <a16:creationId xmlns:a16="http://schemas.microsoft.com/office/drawing/2014/main" id="{5AEEDEBE-E6AB-409A-88F3-E27D97BE4376}"/>
                </a:ext>
              </a:extLst>
            </p:cNvPr>
            <p:cNvCxnSpPr>
              <a:cxnSpLocks/>
              <a:stCxn id="317" idx="1"/>
              <a:endCxn id="308" idx="5"/>
            </p:cNvCxnSpPr>
            <p:nvPr/>
          </p:nvCxnSpPr>
          <p:spPr>
            <a:xfrm flipH="1" flipV="1">
              <a:off x="2415787" y="2780812"/>
              <a:ext cx="7034342" cy="18840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3" name="Straight Arrow Connector 342">
              <a:extLst>
                <a:ext uri="{FF2B5EF4-FFF2-40B4-BE49-F238E27FC236}">
                  <a16:creationId xmlns:a16="http://schemas.microsoft.com/office/drawing/2014/main" id="{3195459D-D7B3-49F9-AED0-09C769405A2F}"/>
                </a:ext>
              </a:extLst>
            </p:cNvPr>
            <p:cNvCxnSpPr>
              <a:cxnSpLocks/>
              <a:stCxn id="317" idx="0"/>
              <a:endCxn id="311" idx="5"/>
            </p:cNvCxnSpPr>
            <p:nvPr/>
          </p:nvCxnSpPr>
          <p:spPr>
            <a:xfrm flipH="1" flipV="1">
              <a:off x="7971649" y="2780812"/>
              <a:ext cx="1663256" cy="18076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344" name="TextBox 343">
            <a:extLst>
              <a:ext uri="{FF2B5EF4-FFF2-40B4-BE49-F238E27FC236}">
                <a16:creationId xmlns:a16="http://schemas.microsoft.com/office/drawing/2014/main" id="{05EAE85B-C3D7-4AE4-BCD2-ED4A123A36ED}"/>
              </a:ext>
            </a:extLst>
          </p:cNvPr>
          <p:cNvSpPr txBox="1"/>
          <p:nvPr/>
        </p:nvSpPr>
        <p:spPr>
          <a:xfrm>
            <a:off x="10703859" y="3552307"/>
            <a:ext cx="1382445" cy="461665"/>
          </a:xfrm>
          <a:prstGeom prst="rect">
            <a:avLst/>
          </a:prstGeom>
          <a:noFill/>
        </p:spPr>
        <p:txBody>
          <a:bodyPr wrap="square" rtlCol="0">
            <a:spAutoFit/>
          </a:bodyPr>
          <a:lstStyle/>
          <a:p>
            <a:pPr algn="ctr"/>
            <a:r>
              <a:rPr lang="en-US" sz="2400" dirty="0"/>
              <a:t>Inference</a:t>
            </a:r>
            <a:endParaRPr lang="en-US" sz="2400" b="1" dirty="0"/>
          </a:p>
        </p:txBody>
      </p:sp>
      <p:sp>
        <p:nvSpPr>
          <p:cNvPr id="345" name="Arrow: Right 344">
            <a:extLst>
              <a:ext uri="{FF2B5EF4-FFF2-40B4-BE49-F238E27FC236}">
                <a16:creationId xmlns:a16="http://schemas.microsoft.com/office/drawing/2014/main" id="{E754818C-98AE-42C6-ADF2-2CF704A9C316}"/>
              </a:ext>
            </a:extLst>
          </p:cNvPr>
          <p:cNvSpPr/>
          <p:nvPr/>
        </p:nvSpPr>
        <p:spPr>
          <a:xfrm>
            <a:off x="1846947" y="344912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Arrow: Right 345">
            <a:extLst>
              <a:ext uri="{FF2B5EF4-FFF2-40B4-BE49-F238E27FC236}">
                <a16:creationId xmlns:a16="http://schemas.microsoft.com/office/drawing/2014/main" id="{77B7A9DF-A375-4BD3-AEE8-9D2B369D659C}"/>
              </a:ext>
            </a:extLst>
          </p:cNvPr>
          <p:cNvSpPr/>
          <p:nvPr/>
        </p:nvSpPr>
        <p:spPr>
          <a:xfrm>
            <a:off x="4719420" y="3502473"/>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Arrow: Right 346">
            <a:extLst>
              <a:ext uri="{FF2B5EF4-FFF2-40B4-BE49-F238E27FC236}">
                <a16:creationId xmlns:a16="http://schemas.microsoft.com/office/drawing/2014/main" id="{B9BC9476-D661-4EFD-A3B6-4062E466E0E5}"/>
              </a:ext>
            </a:extLst>
          </p:cNvPr>
          <p:cNvSpPr/>
          <p:nvPr/>
        </p:nvSpPr>
        <p:spPr>
          <a:xfrm>
            <a:off x="8988080" y="3588887"/>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Arrow: Right 347">
            <a:extLst>
              <a:ext uri="{FF2B5EF4-FFF2-40B4-BE49-F238E27FC236}">
                <a16:creationId xmlns:a16="http://schemas.microsoft.com/office/drawing/2014/main" id="{0818C0F0-3255-4888-B365-648FC3A68F2A}"/>
              </a:ext>
            </a:extLst>
          </p:cNvPr>
          <p:cNvSpPr/>
          <p:nvPr/>
        </p:nvSpPr>
        <p:spPr>
          <a:xfrm>
            <a:off x="10516885" y="3568984"/>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Arrow: Right 348">
            <a:extLst>
              <a:ext uri="{FF2B5EF4-FFF2-40B4-BE49-F238E27FC236}">
                <a16:creationId xmlns:a16="http://schemas.microsoft.com/office/drawing/2014/main" id="{507B0617-A3CD-4F8E-ADCD-05D81C1D9C68}"/>
              </a:ext>
            </a:extLst>
          </p:cNvPr>
          <p:cNvSpPr/>
          <p:nvPr/>
        </p:nvSpPr>
        <p:spPr>
          <a:xfrm>
            <a:off x="8024726" y="3576345"/>
            <a:ext cx="218615" cy="474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Rectangle 349">
            <a:extLst>
              <a:ext uri="{FF2B5EF4-FFF2-40B4-BE49-F238E27FC236}">
                <a16:creationId xmlns:a16="http://schemas.microsoft.com/office/drawing/2014/main" id="{5220C6F3-5D84-4C97-B958-4C7E5D72218E}"/>
              </a:ext>
            </a:extLst>
          </p:cNvPr>
          <p:cNvSpPr/>
          <p:nvPr/>
        </p:nvSpPr>
        <p:spPr>
          <a:xfrm rot="16200000">
            <a:off x="7286809" y="3628865"/>
            <a:ext cx="2642183" cy="5165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Flatten feature map</a:t>
            </a:r>
          </a:p>
        </p:txBody>
      </p:sp>
      <p:sp>
        <p:nvSpPr>
          <p:cNvPr id="351" name="TextBox 350">
            <a:extLst>
              <a:ext uri="{FF2B5EF4-FFF2-40B4-BE49-F238E27FC236}">
                <a16:creationId xmlns:a16="http://schemas.microsoft.com/office/drawing/2014/main" id="{C9FCC78E-464C-41CB-B784-A09675EADD64}"/>
              </a:ext>
            </a:extLst>
          </p:cNvPr>
          <p:cNvSpPr txBox="1"/>
          <p:nvPr/>
        </p:nvSpPr>
        <p:spPr>
          <a:xfrm>
            <a:off x="9175504" y="5286371"/>
            <a:ext cx="2918339" cy="1569660"/>
          </a:xfrm>
          <a:prstGeom prst="rect">
            <a:avLst/>
          </a:prstGeom>
          <a:noFill/>
        </p:spPr>
        <p:txBody>
          <a:bodyPr wrap="square" rtlCol="0">
            <a:spAutoFit/>
          </a:bodyPr>
          <a:lstStyle/>
          <a:p>
            <a:r>
              <a:rPr lang="en-US" sz="2400" dirty="0"/>
              <a:t>Task-specific head</a:t>
            </a:r>
          </a:p>
          <a:p>
            <a:pPr marL="342900" indent="-342900">
              <a:buFontTx/>
              <a:buChar char="-"/>
            </a:pPr>
            <a:r>
              <a:rPr lang="en-US" sz="2400" dirty="0"/>
              <a:t>NN</a:t>
            </a:r>
          </a:p>
          <a:p>
            <a:pPr marL="342900" indent="-342900">
              <a:buFontTx/>
              <a:buChar char="-"/>
            </a:pPr>
            <a:r>
              <a:rPr lang="en-US" sz="2400" dirty="0"/>
              <a:t>SVM</a:t>
            </a:r>
          </a:p>
          <a:p>
            <a:pPr marL="342900" indent="-342900">
              <a:buFontTx/>
              <a:buChar char="-"/>
            </a:pPr>
            <a:r>
              <a:rPr lang="en-US" sz="2400" dirty="0"/>
              <a:t>Etc.</a:t>
            </a:r>
          </a:p>
        </p:txBody>
      </p:sp>
      <p:sp>
        <p:nvSpPr>
          <p:cNvPr id="3" name="Left Brace 2">
            <a:extLst>
              <a:ext uri="{FF2B5EF4-FFF2-40B4-BE49-F238E27FC236}">
                <a16:creationId xmlns:a16="http://schemas.microsoft.com/office/drawing/2014/main" id="{579E179C-C923-62F9-346D-19D7D0D605E1}"/>
              </a:ext>
            </a:extLst>
          </p:cNvPr>
          <p:cNvSpPr/>
          <p:nvPr/>
        </p:nvSpPr>
        <p:spPr>
          <a:xfrm rot="5400000">
            <a:off x="4781475" y="-596949"/>
            <a:ext cx="341995" cy="5861991"/>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DD3442CC-6650-87EE-D4DA-9CA43CC1C37A}"/>
              </a:ext>
            </a:extLst>
          </p:cNvPr>
          <p:cNvSpPr txBox="1"/>
          <p:nvPr/>
        </p:nvSpPr>
        <p:spPr>
          <a:xfrm>
            <a:off x="4878392" y="5202472"/>
            <a:ext cx="3080527" cy="1200329"/>
          </a:xfrm>
          <a:prstGeom prst="rect">
            <a:avLst/>
          </a:prstGeom>
          <a:noFill/>
        </p:spPr>
        <p:txBody>
          <a:bodyPr wrap="square" rtlCol="0">
            <a:spAutoFit/>
          </a:bodyPr>
          <a:lstStyle/>
          <a:p>
            <a:pPr algn="ctr"/>
            <a:r>
              <a:rPr lang="en-US" sz="2400" dirty="0"/>
              <a:t>Each of K output channels is a part of  </a:t>
            </a:r>
            <a:r>
              <a:rPr lang="en-US" sz="2400" b="1" dirty="0"/>
              <a:t>feature map</a:t>
            </a:r>
          </a:p>
        </p:txBody>
      </p:sp>
    </p:spTree>
    <p:extLst>
      <p:ext uri="{BB962C8B-B14F-4D97-AF65-F5344CB8AC3E}">
        <p14:creationId xmlns:p14="http://schemas.microsoft.com/office/powerpoint/2010/main" val="3342899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6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7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7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7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7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7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7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8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8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8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8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8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8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2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3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3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3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3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35"/>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36"/>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37"/>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38"/>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39"/>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40"/>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4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42"/>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43"/>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44"/>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45"/>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246"/>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247"/>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48"/>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249"/>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250"/>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251"/>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252"/>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253"/>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254"/>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255"/>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256"/>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257"/>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258"/>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259"/>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260"/>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261"/>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262"/>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263"/>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264"/>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265"/>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266"/>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267"/>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268"/>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269"/>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270"/>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271"/>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272"/>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273"/>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274"/>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275"/>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276"/>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277"/>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278"/>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279"/>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280"/>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281"/>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282"/>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283"/>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284"/>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285"/>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286"/>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287"/>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288"/>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289"/>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290"/>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291"/>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292"/>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293"/>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294"/>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295"/>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296"/>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297"/>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298"/>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4"/>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346"/>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ntr" presetSubtype="0" fill="hold" grpId="0" nodeType="clickEffect">
                                  <p:stCondLst>
                                    <p:cond delay="0"/>
                                  </p:stCondLst>
                                  <p:childTnLst>
                                    <p:set>
                                      <p:cBhvr>
                                        <p:cTn id="234" dur="1" fill="hold">
                                          <p:stCondLst>
                                            <p:cond delay="0"/>
                                          </p:stCondLst>
                                        </p:cTn>
                                        <p:tgtEl>
                                          <p:spTgt spid="3"/>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299"/>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ntr" presetSubtype="0" fill="hold" grpId="0" nodeType="clickEffect">
                                  <p:stCondLst>
                                    <p:cond delay="0"/>
                                  </p:stCondLst>
                                  <p:childTnLst>
                                    <p:set>
                                      <p:cBhvr>
                                        <p:cTn id="240" dur="1" fill="hold">
                                          <p:stCondLst>
                                            <p:cond delay="0"/>
                                          </p:stCondLst>
                                        </p:cTn>
                                        <p:tgtEl>
                                          <p:spTgt spid="349"/>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350"/>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nodeType="clickEffect">
                                  <p:stCondLst>
                                    <p:cond delay="0"/>
                                  </p:stCondLst>
                                  <p:childTnLst>
                                    <p:set>
                                      <p:cBhvr>
                                        <p:cTn id="246" dur="1" fill="hold">
                                          <p:stCondLst>
                                            <p:cond delay="0"/>
                                          </p:stCondLst>
                                        </p:cTn>
                                        <p:tgtEl>
                                          <p:spTgt spid="307"/>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347"/>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351"/>
                                        </p:tgtEl>
                                        <p:attrNameLst>
                                          <p:attrName>style.visibility</p:attrName>
                                        </p:attrNameLst>
                                      </p:cBhvr>
                                      <p:to>
                                        <p:strVal val="visible"/>
                                      </p:to>
                                    </p:set>
                                  </p:childTnLst>
                                </p:cTn>
                              </p:par>
                            </p:childTnLst>
                          </p:cTn>
                        </p:par>
                      </p:childTnLst>
                    </p:cTn>
                  </p:par>
                  <p:par>
                    <p:cTn id="251" fill="hold">
                      <p:stCondLst>
                        <p:cond delay="indefinite"/>
                      </p:stCondLst>
                      <p:childTnLst>
                        <p:par>
                          <p:cTn id="252" fill="hold">
                            <p:stCondLst>
                              <p:cond delay="0"/>
                            </p:stCondLst>
                            <p:childTnLst>
                              <p:par>
                                <p:cTn id="253" presetID="1" presetClass="entr" presetSubtype="0" fill="hold" grpId="0" nodeType="clickEffect">
                                  <p:stCondLst>
                                    <p:cond delay="0"/>
                                  </p:stCondLst>
                                  <p:childTnLst>
                                    <p:set>
                                      <p:cBhvr>
                                        <p:cTn id="254" dur="1" fill="hold">
                                          <p:stCondLst>
                                            <p:cond delay="0"/>
                                          </p:stCondLst>
                                        </p:cTn>
                                        <p:tgtEl>
                                          <p:spTgt spid="344"/>
                                        </p:tgtEl>
                                        <p:attrNameLst>
                                          <p:attrName>style.visibility</p:attrName>
                                        </p:attrNameLst>
                                      </p:cBhvr>
                                      <p:to>
                                        <p:strVal val="visible"/>
                                      </p:to>
                                    </p:set>
                                  </p:childTnLst>
                                </p:cTn>
                              </p:par>
                              <p:par>
                                <p:cTn id="255" presetID="1" presetClass="entr" presetSubtype="0" fill="hold" grpId="0" nodeType="withEffect">
                                  <p:stCondLst>
                                    <p:cond delay="0"/>
                                  </p:stCondLst>
                                  <p:childTnLst>
                                    <p:set>
                                      <p:cBhvr>
                                        <p:cTn id="256" dur="1" fill="hold">
                                          <p:stCondLst>
                                            <p:cond delay="0"/>
                                          </p:stCondLst>
                                        </p:cTn>
                                        <p:tgtEl>
                                          <p:spTgt spid="3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p:bldP spid="301" grpId="0" animBg="1"/>
      <p:bldP spid="302" grpId="0" animBg="1"/>
      <p:bldP spid="303" grpId="0" animBg="1"/>
      <p:bldP spid="304" grpId="0" animBg="1"/>
      <p:bldP spid="305" grpId="0"/>
      <p:bldP spid="306" grpId="0"/>
      <p:bldP spid="344" grpId="0"/>
      <p:bldP spid="345" grpId="0" animBg="1"/>
      <p:bldP spid="346" grpId="0" animBg="1"/>
      <p:bldP spid="347" grpId="0" animBg="1"/>
      <p:bldP spid="348" grpId="0" animBg="1"/>
      <p:bldP spid="349" grpId="0" animBg="1"/>
      <p:bldP spid="350" grpId="0" animBg="1"/>
      <p:bldP spid="351" grpId="0"/>
      <p:bldP spid="3" grpId="0" animBg="1"/>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How Do We Train a CV Transformer Model?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445201"/>
          </a:xfrm>
        </p:spPr>
        <p:txBody>
          <a:bodyPr/>
          <a:lstStyle/>
          <a:p>
            <a:pPr marL="0" indent="0">
              <a:buNone/>
            </a:pPr>
            <a:r>
              <a:rPr lang="en-US" sz="2800" dirty="0">
                <a:latin typeface="+mn-lt"/>
                <a:cs typeface="Segoe UI" panose="020B0502040204020203" pitchFamily="34" charset="0"/>
              </a:rPr>
              <a:t>Learn from tasks that do not require labels   </a:t>
            </a:r>
          </a:p>
          <a:p>
            <a:r>
              <a:rPr lang="en-US" sz="2800" dirty="0">
                <a:latin typeface="+mn-lt"/>
                <a:cs typeface="Segoe UI" panose="020B0502040204020203" pitchFamily="34" charset="0"/>
              </a:rPr>
              <a:t>Self-supervised </a:t>
            </a:r>
            <a:r>
              <a:rPr lang="en-US" sz="2800" b="1" dirty="0">
                <a:latin typeface="+mn-lt"/>
                <a:cs typeface="Segoe UI" panose="020B0502040204020203" pitchFamily="34" charset="0"/>
              </a:rPr>
              <a:t>pretext tasks </a:t>
            </a:r>
            <a:r>
              <a:rPr lang="en-US" sz="2800" dirty="0">
                <a:latin typeface="+mn-lt"/>
                <a:cs typeface="Segoe UI" panose="020B0502040204020203" pitchFamily="34" charset="0"/>
              </a:rPr>
              <a:t>used to learn feature set from inherent properties of images </a:t>
            </a:r>
            <a:endParaRPr lang="en-US" sz="2800" b="1" dirty="0">
              <a:latin typeface="+mn-lt"/>
              <a:cs typeface="Segoe UI" panose="020B0502040204020203" pitchFamily="34" charset="0"/>
            </a:endParaRPr>
          </a:p>
          <a:p>
            <a:r>
              <a:rPr lang="en-US" sz="2800" b="1" dirty="0">
                <a:latin typeface="+mn-lt"/>
                <a:cs typeface="Segoe UI" panose="020B0502040204020203" pitchFamily="34" charset="0"/>
              </a:rPr>
              <a:t>Discriminative tasks:</a:t>
            </a:r>
            <a:r>
              <a:rPr lang="en-US" sz="2800" dirty="0">
                <a:latin typeface="+mn-lt"/>
                <a:cs typeface="Segoe UI" panose="020B0502040204020203" pitchFamily="34" charset="0"/>
              </a:rPr>
              <a:t>   </a:t>
            </a:r>
            <a:r>
              <a:rPr lang="en-US" sz="2800" b="1" dirty="0">
                <a:latin typeface="+mn-lt"/>
                <a:cs typeface="Segoe UI" panose="020B0502040204020203" pitchFamily="34" charset="0"/>
              </a:rPr>
              <a:t>  </a:t>
            </a:r>
          </a:p>
          <a:p>
            <a:pPr lvl="1"/>
            <a:r>
              <a:rPr lang="en-US" sz="2400" dirty="0">
                <a:latin typeface="+mn-lt"/>
                <a:cs typeface="Segoe UI" panose="020B0502040204020203" pitchFamily="34" charset="0"/>
              </a:rPr>
              <a:t>Order tiles or jigsaw cuts of image   </a:t>
            </a:r>
          </a:p>
          <a:p>
            <a:pPr lvl="1"/>
            <a:r>
              <a:rPr lang="en-US" sz="2400" dirty="0">
                <a:latin typeface="+mn-lt"/>
                <a:cs typeface="Segoe UI" panose="020B0502040204020203" pitchFamily="34" charset="0"/>
              </a:rPr>
              <a:t>Recognize same object after image transformations   </a:t>
            </a:r>
          </a:p>
          <a:p>
            <a:r>
              <a:rPr lang="en-US" sz="2800" b="1" dirty="0">
                <a:latin typeface="+mn-lt"/>
                <a:cs typeface="Segoe UI" panose="020B0502040204020203" pitchFamily="34" charset="0"/>
              </a:rPr>
              <a:t>Generative tasks: </a:t>
            </a:r>
          </a:p>
          <a:p>
            <a:pPr lvl="1"/>
            <a:r>
              <a:rPr lang="en-US" sz="2400" dirty="0">
                <a:latin typeface="+mn-lt"/>
                <a:cs typeface="Segoe UI" panose="020B0502040204020203" pitchFamily="34" charset="0"/>
              </a:rPr>
              <a:t>Fill in holes in image</a:t>
            </a:r>
          </a:p>
          <a:p>
            <a:pPr lvl="1"/>
            <a:r>
              <a:rPr lang="en-US" sz="2400" dirty="0">
                <a:latin typeface="+mn-lt"/>
                <a:cs typeface="Segoe UI" panose="020B0502040204020203" pitchFamily="34" charset="0"/>
              </a:rPr>
              <a:t>Generate higher resolution image – super resolution   </a:t>
            </a:r>
          </a:p>
          <a:p>
            <a:pPr lvl="1"/>
            <a:r>
              <a:rPr lang="en-US" sz="2400" dirty="0">
                <a:latin typeface="+mn-lt"/>
                <a:cs typeface="Segoe UI" panose="020B0502040204020203" pitchFamily="34" charset="0"/>
              </a:rPr>
              <a:t>Colorize a gray scale image   </a:t>
            </a:r>
          </a:p>
          <a:p>
            <a:pPr lvl="1"/>
            <a:endParaRPr lang="en-US" sz="2400" dirty="0">
              <a:latin typeface="+mn-lt"/>
              <a:cs typeface="Segoe UI" panose="020B0502040204020203" pitchFamily="34" charset="0"/>
            </a:endParaRPr>
          </a:p>
          <a:p>
            <a:endParaRPr lang="en-US" sz="2400" dirty="0">
              <a:latin typeface="+mn-lt"/>
              <a:cs typeface="Segoe UI" panose="020B0502040204020203" pitchFamily="34" charset="0"/>
            </a:endParaRPr>
          </a:p>
        </p:txBody>
      </p:sp>
    </p:spTree>
    <p:extLst>
      <p:ext uri="{BB962C8B-B14F-4D97-AF65-F5344CB8AC3E}">
        <p14:creationId xmlns:p14="http://schemas.microsoft.com/office/powerpoint/2010/main" val="4013331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Self-Supervised Learning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445201"/>
          </a:xfrm>
        </p:spPr>
        <p:txBody>
          <a:bodyPr/>
          <a:lstStyle/>
          <a:p>
            <a:pPr marL="0" indent="0">
              <a:buNone/>
            </a:pPr>
            <a:r>
              <a:rPr lang="en-US" sz="2800" b="1" dirty="0">
                <a:latin typeface="+mn-lt"/>
                <a:cs typeface="Segoe UI" panose="020B0502040204020203" pitchFamily="34" charset="0"/>
              </a:rPr>
              <a:t>Generative tasks </a:t>
            </a:r>
            <a:r>
              <a:rPr lang="en-US" sz="2800" dirty="0">
                <a:latin typeface="+mn-lt"/>
                <a:cs typeface="Segoe UI" panose="020B0502040204020203" pitchFamily="34" charset="0"/>
              </a:rPr>
              <a:t>learn feature map by creating new images</a:t>
            </a:r>
          </a:p>
          <a:p>
            <a:r>
              <a:rPr lang="en-US" sz="2800" dirty="0">
                <a:latin typeface="+mn-lt"/>
                <a:cs typeface="Segoe UI" panose="020B0502040204020203" pitchFamily="34" charset="0"/>
              </a:rPr>
              <a:t>Generative tasks use </a:t>
            </a:r>
            <a:r>
              <a:rPr lang="en-US" sz="2800" b="1" dirty="0">
                <a:latin typeface="+mn-lt"/>
                <a:cs typeface="Segoe UI" panose="020B0502040204020203" pitchFamily="34" charset="0"/>
              </a:rPr>
              <a:t>encoder-decoder architecture    </a:t>
            </a:r>
          </a:p>
          <a:p>
            <a:r>
              <a:rPr lang="en-US" sz="2800" b="1" dirty="0">
                <a:latin typeface="+mn-lt"/>
                <a:cs typeface="Segoe UI" panose="020B0502040204020203" pitchFamily="34" charset="0"/>
              </a:rPr>
              <a:t>Encoder</a:t>
            </a:r>
            <a:r>
              <a:rPr lang="en-US" sz="2800" dirty="0">
                <a:latin typeface="+mn-lt"/>
                <a:cs typeface="Segoe UI" panose="020B0502040204020203" pitchFamily="34" charset="0"/>
              </a:rPr>
              <a:t> learns a feature set    </a:t>
            </a:r>
          </a:p>
          <a:p>
            <a:pPr lvl="1"/>
            <a:r>
              <a:rPr lang="en-US" sz="2400" dirty="0">
                <a:latin typeface="+mn-lt"/>
                <a:cs typeface="Segoe UI" panose="020B0502040204020203" pitchFamily="34" charset="0"/>
              </a:rPr>
              <a:t>Keep encoder as </a:t>
            </a:r>
            <a:r>
              <a:rPr lang="en-US" sz="2400" b="1" dirty="0">
                <a:latin typeface="+mn-lt"/>
                <a:cs typeface="Segoe UI" panose="020B0502040204020203" pitchFamily="34" charset="0"/>
              </a:rPr>
              <a:t>pre-trained backbone </a:t>
            </a:r>
            <a:r>
              <a:rPr lang="en-US" sz="2400" dirty="0">
                <a:latin typeface="+mn-lt"/>
                <a:cs typeface="Segoe UI" panose="020B0502040204020203" pitchFamily="34" charset="0"/>
              </a:rPr>
              <a:t>for other tasks    </a:t>
            </a:r>
          </a:p>
          <a:p>
            <a:pPr lvl="1"/>
            <a:r>
              <a:rPr lang="en-US" sz="2400" dirty="0">
                <a:latin typeface="+mn-lt"/>
                <a:cs typeface="Segoe UI" panose="020B0502040204020203" pitchFamily="34" charset="0"/>
              </a:rPr>
              <a:t>Add new task-specific head and task-specific training</a:t>
            </a:r>
          </a:p>
          <a:p>
            <a:r>
              <a:rPr lang="en-US" sz="2800" b="1" dirty="0">
                <a:latin typeface="+mn-lt"/>
                <a:cs typeface="Segoe UI" panose="020B0502040204020203" pitchFamily="34" charset="0"/>
              </a:rPr>
              <a:t>Decoder</a:t>
            </a:r>
            <a:r>
              <a:rPr lang="en-US" sz="2800" dirty="0">
                <a:latin typeface="+mn-lt"/>
                <a:cs typeface="Segoe UI" panose="020B0502040204020203" pitchFamily="34" charset="0"/>
              </a:rPr>
              <a:t> generates images </a:t>
            </a:r>
          </a:p>
          <a:p>
            <a:pPr lvl="1"/>
            <a:r>
              <a:rPr lang="en-US" sz="2400" dirty="0">
                <a:latin typeface="+mn-lt"/>
                <a:cs typeface="Segoe UI" panose="020B0502040204020203" pitchFamily="34" charset="0"/>
              </a:rPr>
              <a:t>Uses learned features from encoder   </a:t>
            </a:r>
          </a:p>
          <a:p>
            <a:pPr lvl="1"/>
            <a:r>
              <a:rPr lang="en-US" sz="2400" dirty="0">
                <a:latin typeface="+mn-lt"/>
                <a:cs typeface="Segoe UI" panose="020B0502040204020203" pitchFamily="34" charset="0"/>
              </a:rPr>
              <a:t>Discard decoder after pretext training    </a:t>
            </a:r>
          </a:p>
          <a:p>
            <a:r>
              <a:rPr lang="en-US" sz="2800" b="1" dirty="0">
                <a:latin typeface="+mn-lt"/>
                <a:cs typeface="Segoe UI" panose="020B0502040204020203" pitchFamily="34" charset="0"/>
              </a:rPr>
              <a:t>Loss</a:t>
            </a:r>
            <a:r>
              <a:rPr lang="en-US" sz="2800" dirty="0">
                <a:latin typeface="+mn-lt"/>
                <a:cs typeface="Segoe UI" panose="020B0502040204020203" pitchFamily="34" charset="0"/>
              </a:rPr>
              <a:t> function is difference between target and generated image    </a:t>
            </a:r>
            <a:endParaRPr lang="en-US" sz="2400" dirty="0">
              <a:latin typeface="+mn-lt"/>
              <a:cs typeface="Segoe UI" panose="020B0502040204020203" pitchFamily="34" charset="0"/>
            </a:endParaRPr>
          </a:p>
          <a:p>
            <a:endParaRPr lang="en-US" sz="2400" dirty="0">
              <a:latin typeface="+mn-lt"/>
              <a:cs typeface="Segoe UI" panose="020B0502040204020203" pitchFamily="34" charset="0"/>
            </a:endParaRPr>
          </a:p>
        </p:txBody>
      </p:sp>
    </p:spTree>
    <p:extLst>
      <p:ext uri="{BB962C8B-B14F-4D97-AF65-F5344CB8AC3E}">
        <p14:creationId xmlns:p14="http://schemas.microsoft.com/office/powerpoint/2010/main" val="3800699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Self-Supervised Learning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709265"/>
          </a:xfrm>
        </p:spPr>
        <p:txBody>
          <a:bodyPr/>
          <a:lstStyle/>
          <a:p>
            <a:pPr marL="0" indent="0">
              <a:buNone/>
            </a:pPr>
            <a:r>
              <a:rPr lang="en-US" sz="2800" b="1" dirty="0">
                <a:latin typeface="+mn-lt"/>
                <a:cs typeface="Segoe UI" panose="020B0502040204020203" pitchFamily="34" charset="0"/>
              </a:rPr>
              <a:t>Generative task example: </a:t>
            </a:r>
            <a:r>
              <a:rPr lang="en-US" sz="2800" dirty="0">
                <a:latin typeface="+mn-lt"/>
                <a:cs typeface="Segoe UI" panose="020B0502040204020203" pitchFamily="34" charset="0"/>
              </a:rPr>
              <a:t>color a gray-scale image     </a:t>
            </a:r>
          </a:p>
        </p:txBody>
      </p:sp>
      <p:pic>
        <p:nvPicPr>
          <p:cNvPr id="5" name="Picture 4">
            <a:extLst>
              <a:ext uri="{FF2B5EF4-FFF2-40B4-BE49-F238E27FC236}">
                <a16:creationId xmlns:a16="http://schemas.microsoft.com/office/drawing/2014/main" id="{93353B22-AC51-A4C1-70FD-2A3617C4BEF6}"/>
              </a:ext>
            </a:extLst>
          </p:cNvPr>
          <p:cNvPicPr>
            <a:picLocks noChangeAspect="1"/>
          </p:cNvPicPr>
          <p:nvPr/>
        </p:nvPicPr>
        <p:blipFill>
          <a:blip r:embed="rId3"/>
          <a:stretch>
            <a:fillRect/>
          </a:stretch>
        </p:blipFill>
        <p:spPr>
          <a:xfrm>
            <a:off x="3469441" y="1918807"/>
            <a:ext cx="2220320" cy="1498322"/>
          </a:xfrm>
          <a:prstGeom prst="rect">
            <a:avLst/>
          </a:prstGeom>
        </p:spPr>
      </p:pic>
      <p:pic>
        <p:nvPicPr>
          <p:cNvPr id="7" name="Picture 6">
            <a:extLst>
              <a:ext uri="{FF2B5EF4-FFF2-40B4-BE49-F238E27FC236}">
                <a16:creationId xmlns:a16="http://schemas.microsoft.com/office/drawing/2014/main" id="{5F3DF845-36B8-11CC-C9D2-BDF837378874}"/>
              </a:ext>
            </a:extLst>
          </p:cNvPr>
          <p:cNvPicPr>
            <a:picLocks noChangeAspect="1"/>
          </p:cNvPicPr>
          <p:nvPr/>
        </p:nvPicPr>
        <p:blipFill>
          <a:blip r:embed="rId4"/>
          <a:stretch>
            <a:fillRect/>
          </a:stretch>
        </p:blipFill>
        <p:spPr>
          <a:xfrm>
            <a:off x="175670" y="4305901"/>
            <a:ext cx="2255869" cy="1516405"/>
          </a:xfrm>
          <a:prstGeom prst="rect">
            <a:avLst/>
          </a:prstGeom>
        </p:spPr>
      </p:pic>
      <p:pic>
        <p:nvPicPr>
          <p:cNvPr id="9" name="Picture 8">
            <a:extLst>
              <a:ext uri="{FF2B5EF4-FFF2-40B4-BE49-F238E27FC236}">
                <a16:creationId xmlns:a16="http://schemas.microsoft.com/office/drawing/2014/main" id="{3C42805F-01CB-39A7-C1C4-DA6564038ACF}"/>
              </a:ext>
            </a:extLst>
          </p:cNvPr>
          <p:cNvPicPr>
            <a:picLocks noChangeAspect="1"/>
          </p:cNvPicPr>
          <p:nvPr/>
        </p:nvPicPr>
        <p:blipFill>
          <a:blip r:embed="rId5"/>
          <a:stretch>
            <a:fillRect/>
          </a:stretch>
        </p:blipFill>
        <p:spPr>
          <a:xfrm>
            <a:off x="9519689" y="4298402"/>
            <a:ext cx="2255869" cy="1499165"/>
          </a:xfrm>
          <a:prstGeom prst="rect">
            <a:avLst/>
          </a:prstGeom>
        </p:spPr>
      </p:pic>
      <p:cxnSp>
        <p:nvCxnSpPr>
          <p:cNvPr id="11" name="Straight Arrow Connector 10">
            <a:extLst>
              <a:ext uri="{FF2B5EF4-FFF2-40B4-BE49-F238E27FC236}">
                <a16:creationId xmlns:a16="http://schemas.microsoft.com/office/drawing/2014/main" id="{2DFF8088-B637-1E8A-BC2D-79B99C3F0DDB}"/>
              </a:ext>
            </a:extLst>
          </p:cNvPr>
          <p:cNvCxnSpPr>
            <a:cxnSpLocks/>
            <a:stCxn id="16" idx="2"/>
            <a:endCxn id="7" idx="0"/>
          </p:cNvCxnSpPr>
          <p:nvPr/>
        </p:nvCxnSpPr>
        <p:spPr>
          <a:xfrm flipH="1">
            <a:off x="1303605" y="3097040"/>
            <a:ext cx="12023" cy="120886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4960563-D8EF-D19B-8021-A4F5E900F02D}"/>
              </a:ext>
            </a:extLst>
          </p:cNvPr>
          <p:cNvSpPr txBox="1"/>
          <p:nvPr/>
        </p:nvSpPr>
        <p:spPr>
          <a:xfrm>
            <a:off x="434907" y="2266043"/>
            <a:ext cx="1761441" cy="830997"/>
          </a:xfrm>
          <a:prstGeom prst="rect">
            <a:avLst/>
          </a:prstGeom>
          <a:noFill/>
          <a:ln w="25400">
            <a:solidFill>
              <a:schemeClr val="tx1"/>
            </a:solidFill>
          </a:ln>
        </p:spPr>
        <p:txBody>
          <a:bodyPr wrap="square" rtlCol="0">
            <a:spAutoFit/>
          </a:bodyPr>
          <a:lstStyle/>
          <a:p>
            <a:pPr algn="ctr"/>
            <a:r>
              <a:rPr lang="en-US" sz="2400" dirty="0"/>
              <a:t>1. Convert to gray-scale</a:t>
            </a:r>
          </a:p>
        </p:txBody>
      </p:sp>
      <p:cxnSp>
        <p:nvCxnSpPr>
          <p:cNvPr id="18" name="Straight Arrow Connector 17">
            <a:extLst>
              <a:ext uri="{FF2B5EF4-FFF2-40B4-BE49-F238E27FC236}">
                <a16:creationId xmlns:a16="http://schemas.microsoft.com/office/drawing/2014/main" id="{7CB39F8F-705E-0A04-D4C5-534DACFC5583}"/>
              </a:ext>
            </a:extLst>
          </p:cNvPr>
          <p:cNvCxnSpPr>
            <a:cxnSpLocks/>
            <a:stCxn id="5" idx="1"/>
            <a:endCxn id="16" idx="3"/>
          </p:cNvCxnSpPr>
          <p:nvPr/>
        </p:nvCxnSpPr>
        <p:spPr>
          <a:xfrm flipH="1">
            <a:off x="2196348" y="2667968"/>
            <a:ext cx="1273093" cy="1357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C076B88-D752-9B85-F08C-EFD631130ACC}"/>
              </a:ext>
            </a:extLst>
          </p:cNvPr>
          <p:cNvSpPr txBox="1"/>
          <p:nvPr/>
        </p:nvSpPr>
        <p:spPr>
          <a:xfrm>
            <a:off x="6749938" y="2252469"/>
            <a:ext cx="1923846" cy="830997"/>
          </a:xfrm>
          <a:prstGeom prst="rect">
            <a:avLst/>
          </a:prstGeom>
          <a:noFill/>
          <a:ln w="25400">
            <a:solidFill>
              <a:schemeClr val="tx1"/>
            </a:solidFill>
          </a:ln>
        </p:spPr>
        <p:txBody>
          <a:bodyPr wrap="square" rtlCol="0">
            <a:spAutoFit/>
          </a:bodyPr>
          <a:lstStyle/>
          <a:p>
            <a:pPr algn="ctr"/>
            <a:r>
              <a:rPr lang="en-US" sz="2400" dirty="0"/>
              <a:t>4. </a:t>
            </a:r>
            <a:r>
              <a:rPr lang="en-US" sz="2400" b="1" dirty="0"/>
              <a:t>Compute Loss</a:t>
            </a:r>
          </a:p>
        </p:txBody>
      </p:sp>
      <p:cxnSp>
        <p:nvCxnSpPr>
          <p:cNvPr id="26" name="Straight Arrow Connector 25">
            <a:extLst>
              <a:ext uri="{FF2B5EF4-FFF2-40B4-BE49-F238E27FC236}">
                <a16:creationId xmlns:a16="http://schemas.microsoft.com/office/drawing/2014/main" id="{7DCA19E9-CCC1-9D03-5EA6-A1CE43C9E914}"/>
              </a:ext>
            </a:extLst>
          </p:cNvPr>
          <p:cNvCxnSpPr>
            <a:cxnSpLocks/>
            <a:stCxn id="5" idx="3"/>
            <a:endCxn id="25" idx="1"/>
          </p:cNvCxnSpPr>
          <p:nvPr/>
        </p:nvCxnSpPr>
        <p:spPr>
          <a:xfrm>
            <a:off x="5689761" y="2667968"/>
            <a:ext cx="106017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ED274B-38D9-9D70-B4FA-A441A9D51C78}"/>
              </a:ext>
            </a:extLst>
          </p:cNvPr>
          <p:cNvCxnSpPr>
            <a:cxnSpLocks/>
            <a:endCxn id="25" idx="3"/>
          </p:cNvCxnSpPr>
          <p:nvPr/>
        </p:nvCxnSpPr>
        <p:spPr>
          <a:xfrm flipH="1">
            <a:off x="8673784" y="2645103"/>
            <a:ext cx="2055176" cy="2286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0A23624-7333-3BB8-B246-0A889A399C9C}"/>
              </a:ext>
            </a:extLst>
          </p:cNvPr>
          <p:cNvCxnSpPr>
            <a:cxnSpLocks/>
          </p:cNvCxnSpPr>
          <p:nvPr/>
        </p:nvCxnSpPr>
        <p:spPr>
          <a:xfrm flipV="1">
            <a:off x="10728960" y="2608406"/>
            <a:ext cx="0" cy="1786256"/>
          </a:xfrm>
          <a:prstGeom prst="straightConnector1">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E5CD381D-DDB2-03CC-B7A0-9D241E6940CA}"/>
              </a:ext>
            </a:extLst>
          </p:cNvPr>
          <p:cNvSpPr/>
          <p:nvPr/>
        </p:nvSpPr>
        <p:spPr>
          <a:xfrm>
            <a:off x="2918262" y="4108229"/>
            <a:ext cx="2606355" cy="19117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 </a:t>
            </a:r>
            <a:r>
              <a:rPr lang="en-US" sz="2400" b="1" dirty="0">
                <a:solidFill>
                  <a:schemeClr val="tx1"/>
                </a:solidFill>
              </a:rPr>
              <a:t>Encoder</a:t>
            </a:r>
            <a:r>
              <a:rPr lang="en-US" sz="2400" dirty="0">
                <a:solidFill>
                  <a:schemeClr val="tx1"/>
                </a:solidFill>
              </a:rPr>
              <a:t> </a:t>
            </a:r>
          </a:p>
          <a:p>
            <a:pPr algn="ctr"/>
            <a:r>
              <a:rPr lang="en-US" sz="2400" dirty="0">
                <a:solidFill>
                  <a:schemeClr val="tx1"/>
                </a:solidFill>
              </a:rPr>
              <a:t>Learns feature map</a:t>
            </a:r>
          </a:p>
          <a:p>
            <a:pPr algn="ctr"/>
            <a:r>
              <a:rPr lang="en-US" sz="2400" b="1" dirty="0">
                <a:solidFill>
                  <a:schemeClr val="tx1"/>
                </a:solidFill>
              </a:rPr>
              <a:t>Pre-trained model</a:t>
            </a:r>
            <a:r>
              <a:rPr lang="en-US" sz="2400" dirty="0">
                <a:solidFill>
                  <a:schemeClr val="tx1"/>
                </a:solidFill>
              </a:rPr>
              <a:t> </a:t>
            </a:r>
          </a:p>
        </p:txBody>
      </p:sp>
      <p:sp>
        <p:nvSpPr>
          <p:cNvPr id="42" name="Rectangle 41">
            <a:extLst>
              <a:ext uri="{FF2B5EF4-FFF2-40B4-BE49-F238E27FC236}">
                <a16:creationId xmlns:a16="http://schemas.microsoft.com/office/drawing/2014/main" id="{C0E9D8D1-9E34-D43F-3A63-23084FAE0B3F}"/>
              </a:ext>
            </a:extLst>
          </p:cNvPr>
          <p:cNvSpPr/>
          <p:nvPr/>
        </p:nvSpPr>
        <p:spPr>
          <a:xfrm>
            <a:off x="6391246" y="4108229"/>
            <a:ext cx="2606358" cy="19117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3. </a:t>
            </a:r>
            <a:r>
              <a:rPr lang="en-US" sz="2400" b="1" dirty="0">
                <a:solidFill>
                  <a:schemeClr val="tx1"/>
                </a:solidFill>
              </a:rPr>
              <a:t>Decoder</a:t>
            </a:r>
            <a:r>
              <a:rPr lang="en-US" sz="2400" dirty="0">
                <a:solidFill>
                  <a:schemeClr val="tx1"/>
                </a:solidFill>
              </a:rPr>
              <a:t> </a:t>
            </a:r>
          </a:p>
          <a:p>
            <a:pPr algn="ctr"/>
            <a:r>
              <a:rPr lang="en-US" sz="2400" dirty="0">
                <a:solidFill>
                  <a:schemeClr val="tx1"/>
                </a:solidFill>
              </a:rPr>
              <a:t>Learns to generate image from feature map</a:t>
            </a:r>
          </a:p>
        </p:txBody>
      </p:sp>
      <p:cxnSp>
        <p:nvCxnSpPr>
          <p:cNvPr id="43" name="Straight Arrow Connector 42">
            <a:extLst>
              <a:ext uri="{FF2B5EF4-FFF2-40B4-BE49-F238E27FC236}">
                <a16:creationId xmlns:a16="http://schemas.microsoft.com/office/drawing/2014/main" id="{30C38BB1-56D8-ED09-1268-55783A7D9CD0}"/>
              </a:ext>
            </a:extLst>
          </p:cNvPr>
          <p:cNvCxnSpPr>
            <a:cxnSpLocks/>
            <a:stCxn id="7" idx="3"/>
            <a:endCxn id="41" idx="1"/>
          </p:cNvCxnSpPr>
          <p:nvPr/>
        </p:nvCxnSpPr>
        <p:spPr>
          <a:xfrm>
            <a:off x="2431539" y="5064104"/>
            <a:ext cx="486723"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2D3E956-00D6-D021-2CE0-AC04CB241312}"/>
              </a:ext>
            </a:extLst>
          </p:cNvPr>
          <p:cNvCxnSpPr>
            <a:cxnSpLocks/>
            <a:stCxn id="41" idx="3"/>
            <a:endCxn id="42" idx="1"/>
          </p:cNvCxnSpPr>
          <p:nvPr/>
        </p:nvCxnSpPr>
        <p:spPr>
          <a:xfrm>
            <a:off x="5524617" y="5064104"/>
            <a:ext cx="866629"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C1838A9-9FF3-4A6E-DC7E-216F798A7C6C}"/>
              </a:ext>
            </a:extLst>
          </p:cNvPr>
          <p:cNvCxnSpPr>
            <a:cxnSpLocks/>
            <a:stCxn id="42" idx="3"/>
            <a:endCxn id="9" idx="1"/>
          </p:cNvCxnSpPr>
          <p:nvPr/>
        </p:nvCxnSpPr>
        <p:spPr>
          <a:xfrm flipV="1">
            <a:off x="8997604" y="5047985"/>
            <a:ext cx="522085" cy="161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82C30BA-F1E2-0E43-8672-753378DFCFF9}"/>
              </a:ext>
            </a:extLst>
          </p:cNvPr>
          <p:cNvCxnSpPr>
            <a:cxnSpLocks/>
            <a:stCxn id="25" idx="2"/>
            <a:endCxn id="42" idx="0"/>
          </p:cNvCxnSpPr>
          <p:nvPr/>
        </p:nvCxnSpPr>
        <p:spPr>
          <a:xfrm flipH="1">
            <a:off x="7694425" y="3083466"/>
            <a:ext cx="17436" cy="102476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F142B60-00AE-6C7A-19EC-E0B9118BEB45}"/>
              </a:ext>
            </a:extLst>
          </p:cNvPr>
          <p:cNvCxnSpPr>
            <a:cxnSpLocks/>
            <a:endCxn id="41" idx="0"/>
          </p:cNvCxnSpPr>
          <p:nvPr/>
        </p:nvCxnSpPr>
        <p:spPr>
          <a:xfrm>
            <a:off x="4221440" y="3683251"/>
            <a:ext cx="0" cy="42497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D78D5504-5A92-C69E-7C07-714B5A0DA10D}"/>
              </a:ext>
            </a:extLst>
          </p:cNvPr>
          <p:cNvCxnSpPr>
            <a:cxnSpLocks/>
          </p:cNvCxnSpPr>
          <p:nvPr/>
        </p:nvCxnSpPr>
        <p:spPr>
          <a:xfrm flipH="1">
            <a:off x="4221439" y="3654008"/>
            <a:ext cx="3472986" cy="29243"/>
          </a:xfrm>
          <a:prstGeom prst="straightConnector1">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D480441C-1A0F-4E1C-1C73-6BFE034F808D}"/>
              </a:ext>
            </a:extLst>
          </p:cNvPr>
          <p:cNvSpPr txBox="1"/>
          <p:nvPr/>
        </p:nvSpPr>
        <p:spPr>
          <a:xfrm>
            <a:off x="3469441" y="1486172"/>
            <a:ext cx="2149964" cy="461665"/>
          </a:xfrm>
          <a:prstGeom prst="rect">
            <a:avLst/>
          </a:prstGeom>
          <a:noFill/>
          <a:ln w="25400">
            <a:noFill/>
          </a:ln>
        </p:spPr>
        <p:txBody>
          <a:bodyPr wrap="square" rtlCol="0">
            <a:spAutoFit/>
          </a:bodyPr>
          <a:lstStyle/>
          <a:p>
            <a:pPr algn="ctr"/>
            <a:r>
              <a:rPr lang="en-US" sz="2400" dirty="0"/>
              <a:t>Original Image</a:t>
            </a:r>
          </a:p>
        </p:txBody>
      </p:sp>
    </p:spTree>
    <p:extLst>
      <p:ext uri="{BB962C8B-B14F-4D97-AF65-F5344CB8AC3E}">
        <p14:creationId xmlns:p14="http://schemas.microsoft.com/office/powerpoint/2010/main" val="421869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5" grpId="0" animBg="1"/>
      <p:bldP spid="41" grpId="0" animBg="1"/>
      <p:bldP spid="42" grpId="0" animBg="1"/>
      <p:bldP spid="8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Self-Supervised Learning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445201"/>
          </a:xfrm>
        </p:spPr>
        <p:txBody>
          <a:bodyPr/>
          <a:lstStyle/>
          <a:p>
            <a:pPr marL="0" indent="0">
              <a:buNone/>
            </a:pPr>
            <a:r>
              <a:rPr lang="en-US" sz="2800" b="1" dirty="0">
                <a:latin typeface="+mn-lt"/>
                <a:cs typeface="Segoe UI" panose="020B0502040204020203" pitchFamily="34" charset="0"/>
              </a:rPr>
              <a:t>Discriminative tasks </a:t>
            </a:r>
            <a:r>
              <a:rPr lang="en-US" sz="2800" dirty="0">
                <a:latin typeface="+mn-lt"/>
                <a:cs typeface="Segoe UI" panose="020B0502040204020203" pitchFamily="34" charset="0"/>
              </a:rPr>
              <a:t>learn to discriminate between same and different images     </a:t>
            </a:r>
          </a:p>
          <a:p>
            <a:r>
              <a:rPr lang="en-US" sz="2800" dirty="0">
                <a:latin typeface="+mn-lt"/>
                <a:cs typeface="Segoe UI" panose="020B0502040204020203" pitchFamily="34" charset="0"/>
              </a:rPr>
              <a:t>Discriminative tasks employ an encoder backbone and a task specific decoder head</a:t>
            </a:r>
            <a:endParaRPr lang="en-US" sz="2800" b="1" dirty="0">
              <a:latin typeface="+mn-lt"/>
              <a:cs typeface="Segoe UI" panose="020B0502040204020203" pitchFamily="34" charset="0"/>
            </a:endParaRPr>
          </a:p>
          <a:p>
            <a:r>
              <a:rPr lang="en-US" sz="2800" b="1" dirty="0">
                <a:latin typeface="+mn-lt"/>
                <a:cs typeface="Segoe UI" panose="020B0502040204020203" pitchFamily="34" charset="0"/>
              </a:rPr>
              <a:t>Backbone</a:t>
            </a:r>
            <a:r>
              <a:rPr lang="en-US" sz="2800" dirty="0">
                <a:latin typeface="+mn-lt"/>
                <a:cs typeface="Segoe UI" panose="020B0502040204020203" pitchFamily="34" charset="0"/>
              </a:rPr>
              <a:t> encoder learns a feature set    </a:t>
            </a:r>
          </a:p>
          <a:p>
            <a:pPr lvl="1"/>
            <a:r>
              <a:rPr lang="en-US" sz="2400" dirty="0">
                <a:latin typeface="+mn-lt"/>
                <a:cs typeface="Segoe UI" panose="020B0502040204020203" pitchFamily="34" charset="0"/>
              </a:rPr>
              <a:t>Keep backbone as </a:t>
            </a:r>
            <a:r>
              <a:rPr lang="en-US" sz="2400" b="1" dirty="0">
                <a:latin typeface="+mn-lt"/>
                <a:cs typeface="Segoe UI" panose="020B0502040204020203" pitchFamily="34" charset="0"/>
              </a:rPr>
              <a:t>pre-trained backbone </a:t>
            </a:r>
            <a:r>
              <a:rPr lang="en-US" sz="2400" dirty="0">
                <a:latin typeface="+mn-lt"/>
                <a:cs typeface="Segoe UI" panose="020B0502040204020203" pitchFamily="34" charset="0"/>
              </a:rPr>
              <a:t>for other tasks    </a:t>
            </a:r>
          </a:p>
          <a:p>
            <a:pPr lvl="1"/>
            <a:r>
              <a:rPr lang="en-US" sz="2400" dirty="0">
                <a:latin typeface="+mn-lt"/>
                <a:cs typeface="Segoe UI" panose="020B0502040204020203" pitchFamily="34" charset="0"/>
              </a:rPr>
              <a:t>Add new task-specific head and task-specific </a:t>
            </a:r>
            <a:r>
              <a:rPr lang="en-US" sz="2400" dirty="0" err="1">
                <a:latin typeface="+mn-lt"/>
                <a:cs typeface="Segoe UI" panose="020B0502040204020203" pitchFamily="34" charset="0"/>
              </a:rPr>
              <a:t>traning</a:t>
            </a:r>
            <a:endParaRPr lang="en-US" sz="2400" dirty="0">
              <a:latin typeface="+mn-lt"/>
              <a:cs typeface="Segoe UI" panose="020B0502040204020203" pitchFamily="34" charset="0"/>
            </a:endParaRPr>
          </a:p>
          <a:p>
            <a:r>
              <a:rPr lang="en-US" sz="2800" dirty="0">
                <a:latin typeface="+mn-lt"/>
                <a:cs typeface="Segoe UI" panose="020B0502040204020203" pitchFamily="34" charset="0"/>
              </a:rPr>
              <a:t>Specific unsupervised </a:t>
            </a:r>
            <a:r>
              <a:rPr lang="en-US" sz="2800" b="1" dirty="0">
                <a:latin typeface="+mn-lt"/>
                <a:cs typeface="Segoe UI" panose="020B0502040204020203" pitchFamily="34" charset="0"/>
              </a:rPr>
              <a:t>pretext task performed by decoder head</a:t>
            </a:r>
            <a:endParaRPr lang="en-US" sz="2800" dirty="0">
              <a:latin typeface="+mn-lt"/>
              <a:cs typeface="Segoe UI" panose="020B0502040204020203" pitchFamily="34" charset="0"/>
            </a:endParaRPr>
          </a:p>
          <a:p>
            <a:pPr lvl="1"/>
            <a:r>
              <a:rPr lang="en-US" sz="2400" dirty="0">
                <a:latin typeface="+mn-lt"/>
                <a:cs typeface="Segoe UI" panose="020B0502040204020203" pitchFamily="34" charset="0"/>
              </a:rPr>
              <a:t>Uses learned features from backbone to perform task</a:t>
            </a:r>
          </a:p>
          <a:p>
            <a:pPr lvl="1"/>
            <a:r>
              <a:rPr lang="en-US" sz="2400" dirty="0">
                <a:latin typeface="+mn-lt"/>
                <a:cs typeface="Segoe UI" panose="020B0502040204020203" pitchFamily="34" charset="0"/>
              </a:rPr>
              <a:t>Discard decoder after pretext training    </a:t>
            </a:r>
          </a:p>
          <a:p>
            <a:r>
              <a:rPr lang="en-US" sz="2800" b="1" dirty="0">
                <a:latin typeface="+mn-lt"/>
                <a:cs typeface="Segoe UI" panose="020B0502040204020203" pitchFamily="34" charset="0"/>
              </a:rPr>
              <a:t>Loss</a:t>
            </a:r>
            <a:r>
              <a:rPr lang="en-US" sz="2800" dirty="0">
                <a:latin typeface="+mn-lt"/>
                <a:cs typeface="Segoe UI" panose="020B0502040204020203" pitchFamily="34" charset="0"/>
              </a:rPr>
              <a:t> function is based on discrimination accuracy  </a:t>
            </a:r>
            <a:endParaRPr lang="en-US" sz="2400" dirty="0">
              <a:latin typeface="+mn-lt"/>
              <a:cs typeface="Segoe UI" panose="020B0502040204020203" pitchFamily="34" charset="0"/>
            </a:endParaRPr>
          </a:p>
          <a:p>
            <a:endParaRPr lang="en-US" sz="2400" dirty="0">
              <a:latin typeface="+mn-lt"/>
              <a:cs typeface="Segoe UI" panose="020B0502040204020203" pitchFamily="34" charset="0"/>
            </a:endParaRPr>
          </a:p>
        </p:txBody>
      </p:sp>
    </p:spTree>
    <p:extLst>
      <p:ext uri="{BB962C8B-B14F-4D97-AF65-F5344CB8AC3E}">
        <p14:creationId xmlns:p14="http://schemas.microsoft.com/office/powerpoint/2010/main" val="70144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Self-Supervised Learning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130386" y="940525"/>
            <a:ext cx="12061614" cy="709265"/>
          </a:xfrm>
        </p:spPr>
        <p:txBody>
          <a:bodyPr/>
          <a:lstStyle/>
          <a:p>
            <a:pPr marL="0" indent="0">
              <a:buNone/>
            </a:pPr>
            <a:r>
              <a:rPr lang="en-US" sz="2800" b="1" dirty="0">
                <a:latin typeface="+mn-lt"/>
                <a:cs typeface="Segoe UI" panose="020B0502040204020203" pitchFamily="34" charset="0"/>
              </a:rPr>
              <a:t>Discriminative task example: </a:t>
            </a:r>
            <a:r>
              <a:rPr lang="en-US" sz="2800" dirty="0">
                <a:latin typeface="+mn-lt"/>
                <a:cs typeface="Segoe UI" panose="020B0502040204020203" pitchFamily="34" charset="0"/>
              </a:rPr>
              <a:t>recognize and reassemble image from random tiles</a:t>
            </a:r>
          </a:p>
        </p:txBody>
      </p:sp>
      <p:pic>
        <p:nvPicPr>
          <p:cNvPr id="5" name="Picture 4">
            <a:extLst>
              <a:ext uri="{FF2B5EF4-FFF2-40B4-BE49-F238E27FC236}">
                <a16:creationId xmlns:a16="http://schemas.microsoft.com/office/drawing/2014/main" id="{93353B22-AC51-A4C1-70FD-2A3617C4BEF6}"/>
              </a:ext>
            </a:extLst>
          </p:cNvPr>
          <p:cNvPicPr>
            <a:picLocks noChangeAspect="1"/>
          </p:cNvPicPr>
          <p:nvPr/>
        </p:nvPicPr>
        <p:blipFill>
          <a:blip r:embed="rId3"/>
          <a:stretch>
            <a:fillRect/>
          </a:stretch>
        </p:blipFill>
        <p:spPr>
          <a:xfrm>
            <a:off x="3469441" y="1918807"/>
            <a:ext cx="2220320" cy="1498322"/>
          </a:xfrm>
          <a:prstGeom prst="rect">
            <a:avLst/>
          </a:prstGeom>
        </p:spPr>
      </p:pic>
      <p:cxnSp>
        <p:nvCxnSpPr>
          <p:cNvPr id="11" name="Straight Arrow Connector 10">
            <a:extLst>
              <a:ext uri="{FF2B5EF4-FFF2-40B4-BE49-F238E27FC236}">
                <a16:creationId xmlns:a16="http://schemas.microsoft.com/office/drawing/2014/main" id="{2DFF8088-B637-1E8A-BC2D-79B99C3F0DDB}"/>
              </a:ext>
            </a:extLst>
          </p:cNvPr>
          <p:cNvCxnSpPr>
            <a:cxnSpLocks/>
            <a:stCxn id="16" idx="2"/>
            <a:endCxn id="45" idx="0"/>
          </p:cNvCxnSpPr>
          <p:nvPr/>
        </p:nvCxnSpPr>
        <p:spPr>
          <a:xfrm>
            <a:off x="1675055" y="3080794"/>
            <a:ext cx="0" cy="113268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4960563-D8EF-D19B-8021-A4F5E900F02D}"/>
              </a:ext>
            </a:extLst>
          </p:cNvPr>
          <p:cNvSpPr txBox="1"/>
          <p:nvPr/>
        </p:nvSpPr>
        <p:spPr>
          <a:xfrm>
            <a:off x="907513" y="2249797"/>
            <a:ext cx="1535084" cy="830997"/>
          </a:xfrm>
          <a:prstGeom prst="rect">
            <a:avLst/>
          </a:prstGeom>
          <a:noFill/>
          <a:ln w="25400">
            <a:solidFill>
              <a:schemeClr val="tx1"/>
            </a:solidFill>
          </a:ln>
        </p:spPr>
        <p:txBody>
          <a:bodyPr wrap="square" rtlCol="0">
            <a:spAutoFit/>
          </a:bodyPr>
          <a:lstStyle/>
          <a:p>
            <a:pPr algn="ctr"/>
            <a:r>
              <a:rPr lang="en-US" sz="2400" dirty="0"/>
              <a:t>1. Random Tile Image</a:t>
            </a:r>
          </a:p>
        </p:txBody>
      </p:sp>
      <p:cxnSp>
        <p:nvCxnSpPr>
          <p:cNvPr id="18" name="Straight Arrow Connector 17">
            <a:extLst>
              <a:ext uri="{FF2B5EF4-FFF2-40B4-BE49-F238E27FC236}">
                <a16:creationId xmlns:a16="http://schemas.microsoft.com/office/drawing/2014/main" id="{7CB39F8F-705E-0A04-D4C5-534DACFC5583}"/>
              </a:ext>
            </a:extLst>
          </p:cNvPr>
          <p:cNvCxnSpPr>
            <a:cxnSpLocks/>
            <a:stCxn id="5" idx="1"/>
            <a:endCxn id="16" idx="3"/>
          </p:cNvCxnSpPr>
          <p:nvPr/>
        </p:nvCxnSpPr>
        <p:spPr>
          <a:xfrm flipH="1" flipV="1">
            <a:off x="2442597" y="2665296"/>
            <a:ext cx="1026844" cy="267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C076B88-D752-9B85-F08C-EFD631130ACC}"/>
              </a:ext>
            </a:extLst>
          </p:cNvPr>
          <p:cNvSpPr txBox="1"/>
          <p:nvPr/>
        </p:nvSpPr>
        <p:spPr>
          <a:xfrm>
            <a:off x="6586792" y="2263433"/>
            <a:ext cx="1742561" cy="830997"/>
          </a:xfrm>
          <a:prstGeom prst="rect">
            <a:avLst/>
          </a:prstGeom>
          <a:noFill/>
          <a:ln w="25400">
            <a:solidFill>
              <a:schemeClr val="tx1"/>
            </a:solidFill>
          </a:ln>
        </p:spPr>
        <p:txBody>
          <a:bodyPr wrap="square" rtlCol="0">
            <a:spAutoFit/>
          </a:bodyPr>
          <a:lstStyle/>
          <a:p>
            <a:pPr algn="ctr"/>
            <a:r>
              <a:rPr lang="en-US" sz="2400" dirty="0"/>
              <a:t>4. </a:t>
            </a:r>
            <a:r>
              <a:rPr lang="en-US" sz="2400" b="1" dirty="0"/>
              <a:t>Compute Loss</a:t>
            </a:r>
          </a:p>
        </p:txBody>
      </p:sp>
      <p:cxnSp>
        <p:nvCxnSpPr>
          <p:cNvPr id="26" name="Straight Arrow Connector 25">
            <a:extLst>
              <a:ext uri="{FF2B5EF4-FFF2-40B4-BE49-F238E27FC236}">
                <a16:creationId xmlns:a16="http://schemas.microsoft.com/office/drawing/2014/main" id="{7DCA19E9-CCC1-9D03-5EA6-A1CE43C9E914}"/>
              </a:ext>
            </a:extLst>
          </p:cNvPr>
          <p:cNvCxnSpPr>
            <a:cxnSpLocks/>
            <a:stCxn id="5" idx="3"/>
            <a:endCxn id="25" idx="1"/>
          </p:cNvCxnSpPr>
          <p:nvPr/>
        </p:nvCxnSpPr>
        <p:spPr>
          <a:xfrm>
            <a:off x="5689761" y="2667968"/>
            <a:ext cx="897031" cy="1096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ED274B-38D9-9D70-B4FA-A441A9D51C78}"/>
              </a:ext>
            </a:extLst>
          </p:cNvPr>
          <p:cNvCxnSpPr>
            <a:cxnSpLocks/>
            <a:endCxn id="25" idx="3"/>
          </p:cNvCxnSpPr>
          <p:nvPr/>
        </p:nvCxnSpPr>
        <p:spPr>
          <a:xfrm flipH="1">
            <a:off x="8329353" y="2623832"/>
            <a:ext cx="2277687" cy="5510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0A23624-7333-3BB8-B246-0A889A399C9C}"/>
              </a:ext>
            </a:extLst>
          </p:cNvPr>
          <p:cNvCxnSpPr>
            <a:cxnSpLocks/>
            <a:stCxn id="28" idx="0"/>
          </p:cNvCxnSpPr>
          <p:nvPr/>
        </p:nvCxnSpPr>
        <p:spPr>
          <a:xfrm flipH="1" flipV="1">
            <a:off x="10607040" y="2623832"/>
            <a:ext cx="46091" cy="1477812"/>
          </a:xfrm>
          <a:prstGeom prst="straightConnector1">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E5CD381D-DDB2-03CC-B7A0-9D241E6940CA}"/>
              </a:ext>
            </a:extLst>
          </p:cNvPr>
          <p:cNvSpPr/>
          <p:nvPr/>
        </p:nvSpPr>
        <p:spPr>
          <a:xfrm>
            <a:off x="3788403" y="4078986"/>
            <a:ext cx="2220320" cy="19117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 </a:t>
            </a:r>
            <a:r>
              <a:rPr lang="en-US" sz="2400" b="1" dirty="0">
                <a:solidFill>
                  <a:schemeClr val="tx1"/>
                </a:solidFill>
              </a:rPr>
              <a:t>Backbone</a:t>
            </a:r>
            <a:r>
              <a:rPr lang="en-US" sz="2400" dirty="0">
                <a:solidFill>
                  <a:schemeClr val="tx1"/>
                </a:solidFill>
              </a:rPr>
              <a:t> </a:t>
            </a:r>
          </a:p>
          <a:p>
            <a:pPr algn="ctr"/>
            <a:r>
              <a:rPr lang="en-US" sz="2400" dirty="0">
                <a:solidFill>
                  <a:schemeClr val="tx1"/>
                </a:solidFill>
              </a:rPr>
              <a:t>Learns feature map</a:t>
            </a:r>
          </a:p>
          <a:p>
            <a:pPr algn="ctr"/>
            <a:r>
              <a:rPr lang="en-US" sz="2400" b="1" dirty="0">
                <a:solidFill>
                  <a:schemeClr val="tx1"/>
                </a:solidFill>
              </a:rPr>
              <a:t>Pre-trained model</a:t>
            </a:r>
            <a:r>
              <a:rPr lang="en-US" sz="2400" dirty="0">
                <a:solidFill>
                  <a:schemeClr val="tx1"/>
                </a:solidFill>
              </a:rPr>
              <a:t> </a:t>
            </a:r>
          </a:p>
        </p:txBody>
      </p:sp>
      <p:sp>
        <p:nvSpPr>
          <p:cNvPr id="42" name="Rectangle 41">
            <a:extLst>
              <a:ext uri="{FF2B5EF4-FFF2-40B4-BE49-F238E27FC236}">
                <a16:creationId xmlns:a16="http://schemas.microsoft.com/office/drawing/2014/main" id="{C0E9D8D1-9E34-D43F-3A63-23084FAE0B3F}"/>
              </a:ext>
            </a:extLst>
          </p:cNvPr>
          <p:cNvSpPr/>
          <p:nvPr/>
        </p:nvSpPr>
        <p:spPr>
          <a:xfrm>
            <a:off x="6356514" y="4099027"/>
            <a:ext cx="2225446" cy="19117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3. Head</a:t>
            </a:r>
            <a:endParaRPr lang="en-US" sz="2400" dirty="0">
              <a:solidFill>
                <a:schemeClr val="tx1"/>
              </a:solidFill>
            </a:endParaRPr>
          </a:p>
          <a:p>
            <a:pPr algn="ctr"/>
            <a:r>
              <a:rPr lang="en-US" sz="2400" dirty="0">
                <a:solidFill>
                  <a:schemeClr val="tx1"/>
                </a:solidFill>
              </a:rPr>
              <a:t>Learns task using feature map</a:t>
            </a:r>
          </a:p>
        </p:txBody>
      </p:sp>
      <p:cxnSp>
        <p:nvCxnSpPr>
          <p:cNvPr id="43" name="Straight Arrow Connector 42">
            <a:extLst>
              <a:ext uri="{FF2B5EF4-FFF2-40B4-BE49-F238E27FC236}">
                <a16:creationId xmlns:a16="http://schemas.microsoft.com/office/drawing/2014/main" id="{30C38BB1-56D8-ED09-1268-55783A7D9CD0}"/>
              </a:ext>
            </a:extLst>
          </p:cNvPr>
          <p:cNvCxnSpPr>
            <a:cxnSpLocks/>
            <a:endCxn id="41" idx="1"/>
          </p:cNvCxnSpPr>
          <p:nvPr/>
        </p:nvCxnSpPr>
        <p:spPr>
          <a:xfrm>
            <a:off x="2915645" y="5034861"/>
            <a:ext cx="872758"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2D3E956-00D6-D021-2CE0-AC04CB241312}"/>
              </a:ext>
            </a:extLst>
          </p:cNvPr>
          <p:cNvCxnSpPr>
            <a:cxnSpLocks/>
            <a:stCxn id="41" idx="3"/>
            <a:endCxn id="42" idx="1"/>
          </p:cNvCxnSpPr>
          <p:nvPr/>
        </p:nvCxnSpPr>
        <p:spPr>
          <a:xfrm>
            <a:off x="6008723" y="5034861"/>
            <a:ext cx="347791" cy="2004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C1838A9-9FF3-4A6E-DC7E-216F798A7C6C}"/>
              </a:ext>
            </a:extLst>
          </p:cNvPr>
          <p:cNvCxnSpPr>
            <a:cxnSpLocks/>
            <a:stCxn id="42" idx="3"/>
          </p:cNvCxnSpPr>
          <p:nvPr/>
        </p:nvCxnSpPr>
        <p:spPr>
          <a:xfrm>
            <a:off x="8581960" y="5054902"/>
            <a:ext cx="940406"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82C30BA-F1E2-0E43-8672-753378DFCFF9}"/>
              </a:ext>
            </a:extLst>
          </p:cNvPr>
          <p:cNvCxnSpPr>
            <a:cxnSpLocks/>
            <a:stCxn id="25" idx="2"/>
            <a:endCxn id="42" idx="0"/>
          </p:cNvCxnSpPr>
          <p:nvPr/>
        </p:nvCxnSpPr>
        <p:spPr>
          <a:xfrm>
            <a:off x="7458073" y="3094430"/>
            <a:ext cx="11164" cy="100459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F142B60-00AE-6C7A-19EC-E0B9118BEB45}"/>
              </a:ext>
            </a:extLst>
          </p:cNvPr>
          <p:cNvCxnSpPr>
            <a:cxnSpLocks/>
            <a:endCxn id="41" idx="0"/>
          </p:cNvCxnSpPr>
          <p:nvPr/>
        </p:nvCxnSpPr>
        <p:spPr>
          <a:xfrm>
            <a:off x="4898563" y="3683251"/>
            <a:ext cx="0" cy="39573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D78D5504-5A92-C69E-7C07-714B5A0DA10D}"/>
              </a:ext>
            </a:extLst>
          </p:cNvPr>
          <p:cNvCxnSpPr>
            <a:cxnSpLocks/>
          </p:cNvCxnSpPr>
          <p:nvPr/>
        </p:nvCxnSpPr>
        <p:spPr>
          <a:xfrm flipH="1">
            <a:off x="4858748" y="3708073"/>
            <a:ext cx="2625399" cy="6679"/>
          </a:xfrm>
          <a:prstGeom prst="straightConnector1">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D480441C-1A0F-4E1C-1C73-6BFE034F808D}"/>
              </a:ext>
            </a:extLst>
          </p:cNvPr>
          <p:cNvSpPr txBox="1"/>
          <p:nvPr/>
        </p:nvSpPr>
        <p:spPr>
          <a:xfrm>
            <a:off x="3469441" y="1486172"/>
            <a:ext cx="2149964" cy="461665"/>
          </a:xfrm>
          <a:prstGeom prst="rect">
            <a:avLst/>
          </a:prstGeom>
          <a:noFill/>
          <a:ln w="25400">
            <a:noFill/>
          </a:ln>
        </p:spPr>
        <p:txBody>
          <a:bodyPr wrap="square" rtlCol="0">
            <a:spAutoFit/>
          </a:bodyPr>
          <a:lstStyle/>
          <a:p>
            <a:pPr algn="ctr"/>
            <a:r>
              <a:rPr lang="en-US" sz="2400" dirty="0"/>
              <a:t>Original Image</a:t>
            </a:r>
          </a:p>
        </p:txBody>
      </p:sp>
      <p:pic>
        <p:nvPicPr>
          <p:cNvPr id="24" name="Picture 23">
            <a:extLst>
              <a:ext uri="{FF2B5EF4-FFF2-40B4-BE49-F238E27FC236}">
                <a16:creationId xmlns:a16="http://schemas.microsoft.com/office/drawing/2014/main" id="{74FC2D3A-B391-D0A2-31D9-BF912B7E88BA}"/>
              </a:ext>
            </a:extLst>
          </p:cNvPr>
          <p:cNvPicPr>
            <a:picLocks noChangeAspect="1"/>
          </p:cNvPicPr>
          <p:nvPr/>
        </p:nvPicPr>
        <p:blipFill>
          <a:blip r:embed="rId4"/>
          <a:stretch>
            <a:fillRect/>
          </a:stretch>
        </p:blipFill>
        <p:spPr>
          <a:xfrm>
            <a:off x="9027779" y="4078986"/>
            <a:ext cx="1040601" cy="1005126"/>
          </a:xfrm>
          <a:prstGeom prst="rect">
            <a:avLst/>
          </a:prstGeom>
        </p:spPr>
      </p:pic>
      <p:pic>
        <p:nvPicPr>
          <p:cNvPr id="28" name="Picture 27">
            <a:extLst>
              <a:ext uri="{FF2B5EF4-FFF2-40B4-BE49-F238E27FC236}">
                <a16:creationId xmlns:a16="http://schemas.microsoft.com/office/drawing/2014/main" id="{92B07DAB-4A97-8C40-DF4D-69CC0866F12B}"/>
              </a:ext>
            </a:extLst>
          </p:cNvPr>
          <p:cNvPicPr>
            <a:picLocks noChangeAspect="1"/>
          </p:cNvPicPr>
          <p:nvPr/>
        </p:nvPicPr>
        <p:blipFill>
          <a:blip r:embed="rId5"/>
          <a:stretch>
            <a:fillRect/>
          </a:stretch>
        </p:blipFill>
        <p:spPr>
          <a:xfrm>
            <a:off x="10144264" y="4101644"/>
            <a:ext cx="1017733" cy="1017733"/>
          </a:xfrm>
          <a:prstGeom prst="rect">
            <a:avLst/>
          </a:prstGeom>
        </p:spPr>
      </p:pic>
      <p:pic>
        <p:nvPicPr>
          <p:cNvPr id="31" name="Picture 30">
            <a:extLst>
              <a:ext uri="{FF2B5EF4-FFF2-40B4-BE49-F238E27FC236}">
                <a16:creationId xmlns:a16="http://schemas.microsoft.com/office/drawing/2014/main" id="{3EFF38DC-E145-C83E-1A8C-B58F23DBB134}"/>
              </a:ext>
            </a:extLst>
          </p:cNvPr>
          <p:cNvPicPr>
            <a:picLocks noChangeAspect="1"/>
          </p:cNvPicPr>
          <p:nvPr/>
        </p:nvPicPr>
        <p:blipFill>
          <a:blip r:embed="rId6"/>
          <a:stretch>
            <a:fillRect/>
          </a:stretch>
        </p:blipFill>
        <p:spPr>
          <a:xfrm>
            <a:off x="11192081" y="4101644"/>
            <a:ext cx="965715" cy="1017733"/>
          </a:xfrm>
          <a:prstGeom prst="rect">
            <a:avLst/>
          </a:prstGeom>
        </p:spPr>
      </p:pic>
      <p:pic>
        <p:nvPicPr>
          <p:cNvPr id="34" name="Picture 33">
            <a:extLst>
              <a:ext uri="{FF2B5EF4-FFF2-40B4-BE49-F238E27FC236}">
                <a16:creationId xmlns:a16="http://schemas.microsoft.com/office/drawing/2014/main" id="{2E540FBB-13BE-E675-F6C9-4B33354354ED}"/>
              </a:ext>
            </a:extLst>
          </p:cNvPr>
          <p:cNvPicPr>
            <a:picLocks noChangeAspect="1"/>
          </p:cNvPicPr>
          <p:nvPr/>
        </p:nvPicPr>
        <p:blipFill>
          <a:blip r:embed="rId7"/>
          <a:stretch>
            <a:fillRect/>
          </a:stretch>
        </p:blipFill>
        <p:spPr>
          <a:xfrm>
            <a:off x="9001076" y="5119377"/>
            <a:ext cx="1080979" cy="1048298"/>
          </a:xfrm>
          <a:prstGeom prst="rect">
            <a:avLst/>
          </a:prstGeom>
        </p:spPr>
      </p:pic>
      <p:pic>
        <p:nvPicPr>
          <p:cNvPr id="36" name="Picture 35">
            <a:extLst>
              <a:ext uri="{FF2B5EF4-FFF2-40B4-BE49-F238E27FC236}">
                <a16:creationId xmlns:a16="http://schemas.microsoft.com/office/drawing/2014/main" id="{B6883A99-5EDD-15DC-FF76-C516D7787487}"/>
              </a:ext>
            </a:extLst>
          </p:cNvPr>
          <p:cNvPicPr>
            <a:picLocks noChangeAspect="1"/>
          </p:cNvPicPr>
          <p:nvPr/>
        </p:nvPicPr>
        <p:blipFill>
          <a:blip r:embed="rId8"/>
          <a:stretch>
            <a:fillRect/>
          </a:stretch>
        </p:blipFill>
        <p:spPr>
          <a:xfrm>
            <a:off x="10144264" y="5133881"/>
            <a:ext cx="1047817" cy="1035193"/>
          </a:xfrm>
          <a:prstGeom prst="rect">
            <a:avLst/>
          </a:prstGeom>
        </p:spPr>
      </p:pic>
      <p:pic>
        <p:nvPicPr>
          <p:cNvPr id="40" name="Picture 39">
            <a:extLst>
              <a:ext uri="{FF2B5EF4-FFF2-40B4-BE49-F238E27FC236}">
                <a16:creationId xmlns:a16="http://schemas.microsoft.com/office/drawing/2014/main" id="{C74D622A-F7C5-4A59-DB2A-63A0DCEE103B}"/>
              </a:ext>
            </a:extLst>
          </p:cNvPr>
          <p:cNvPicPr>
            <a:picLocks noChangeAspect="1"/>
          </p:cNvPicPr>
          <p:nvPr/>
        </p:nvPicPr>
        <p:blipFill>
          <a:blip r:embed="rId9"/>
          <a:stretch>
            <a:fillRect/>
          </a:stretch>
        </p:blipFill>
        <p:spPr>
          <a:xfrm>
            <a:off x="11211349" y="5156023"/>
            <a:ext cx="966440" cy="990907"/>
          </a:xfrm>
          <a:prstGeom prst="rect">
            <a:avLst/>
          </a:prstGeom>
        </p:spPr>
      </p:pic>
      <p:pic>
        <p:nvPicPr>
          <p:cNvPr id="44" name="Picture 43">
            <a:extLst>
              <a:ext uri="{FF2B5EF4-FFF2-40B4-BE49-F238E27FC236}">
                <a16:creationId xmlns:a16="http://schemas.microsoft.com/office/drawing/2014/main" id="{B3D795D3-DC15-599F-D565-893DFCB775A9}"/>
              </a:ext>
            </a:extLst>
          </p:cNvPr>
          <p:cNvPicPr>
            <a:picLocks noChangeAspect="1"/>
          </p:cNvPicPr>
          <p:nvPr/>
        </p:nvPicPr>
        <p:blipFill>
          <a:blip r:embed="rId4"/>
          <a:stretch>
            <a:fillRect/>
          </a:stretch>
        </p:blipFill>
        <p:spPr>
          <a:xfrm>
            <a:off x="2253070" y="5295553"/>
            <a:ext cx="1040601" cy="1005126"/>
          </a:xfrm>
          <a:prstGeom prst="rect">
            <a:avLst/>
          </a:prstGeom>
        </p:spPr>
      </p:pic>
      <p:pic>
        <p:nvPicPr>
          <p:cNvPr id="45" name="Picture 44">
            <a:extLst>
              <a:ext uri="{FF2B5EF4-FFF2-40B4-BE49-F238E27FC236}">
                <a16:creationId xmlns:a16="http://schemas.microsoft.com/office/drawing/2014/main" id="{A5A25464-CAC1-B0EC-1956-F971D4132F43}"/>
              </a:ext>
            </a:extLst>
          </p:cNvPr>
          <p:cNvPicPr>
            <a:picLocks noChangeAspect="1"/>
          </p:cNvPicPr>
          <p:nvPr/>
        </p:nvPicPr>
        <p:blipFill>
          <a:blip r:embed="rId8"/>
          <a:stretch>
            <a:fillRect/>
          </a:stretch>
        </p:blipFill>
        <p:spPr>
          <a:xfrm>
            <a:off x="1151146" y="4213476"/>
            <a:ext cx="1047817" cy="1035193"/>
          </a:xfrm>
          <a:prstGeom prst="rect">
            <a:avLst/>
          </a:prstGeom>
        </p:spPr>
      </p:pic>
      <p:pic>
        <p:nvPicPr>
          <p:cNvPr id="47" name="Picture 46">
            <a:extLst>
              <a:ext uri="{FF2B5EF4-FFF2-40B4-BE49-F238E27FC236}">
                <a16:creationId xmlns:a16="http://schemas.microsoft.com/office/drawing/2014/main" id="{4F77C8B0-B65C-B1AD-AD40-FAA2C5AED762}"/>
              </a:ext>
            </a:extLst>
          </p:cNvPr>
          <p:cNvPicPr>
            <a:picLocks noChangeAspect="1"/>
          </p:cNvPicPr>
          <p:nvPr/>
        </p:nvPicPr>
        <p:blipFill>
          <a:blip r:embed="rId4"/>
          <a:stretch>
            <a:fillRect/>
          </a:stretch>
        </p:blipFill>
        <p:spPr>
          <a:xfrm>
            <a:off x="2254008" y="4228509"/>
            <a:ext cx="1040601" cy="1005126"/>
          </a:xfrm>
          <a:prstGeom prst="rect">
            <a:avLst/>
          </a:prstGeom>
        </p:spPr>
      </p:pic>
      <p:pic>
        <p:nvPicPr>
          <p:cNvPr id="48" name="Picture 47">
            <a:extLst>
              <a:ext uri="{FF2B5EF4-FFF2-40B4-BE49-F238E27FC236}">
                <a16:creationId xmlns:a16="http://schemas.microsoft.com/office/drawing/2014/main" id="{A4FE7565-8AC1-3BC4-2994-49491355284D}"/>
              </a:ext>
            </a:extLst>
          </p:cNvPr>
          <p:cNvPicPr>
            <a:picLocks noChangeAspect="1"/>
          </p:cNvPicPr>
          <p:nvPr/>
        </p:nvPicPr>
        <p:blipFill>
          <a:blip r:embed="rId6"/>
          <a:stretch>
            <a:fillRect/>
          </a:stretch>
        </p:blipFill>
        <p:spPr>
          <a:xfrm>
            <a:off x="130386" y="4230936"/>
            <a:ext cx="965715" cy="1017733"/>
          </a:xfrm>
          <a:prstGeom prst="rect">
            <a:avLst/>
          </a:prstGeom>
        </p:spPr>
      </p:pic>
      <p:pic>
        <p:nvPicPr>
          <p:cNvPr id="57" name="Picture 56">
            <a:extLst>
              <a:ext uri="{FF2B5EF4-FFF2-40B4-BE49-F238E27FC236}">
                <a16:creationId xmlns:a16="http://schemas.microsoft.com/office/drawing/2014/main" id="{ACE2A27A-043B-211F-3D22-77009939DDAE}"/>
              </a:ext>
            </a:extLst>
          </p:cNvPr>
          <p:cNvPicPr>
            <a:picLocks noChangeAspect="1"/>
          </p:cNvPicPr>
          <p:nvPr/>
        </p:nvPicPr>
        <p:blipFill>
          <a:blip r:embed="rId7"/>
          <a:stretch>
            <a:fillRect/>
          </a:stretch>
        </p:blipFill>
        <p:spPr>
          <a:xfrm>
            <a:off x="1118668" y="5273967"/>
            <a:ext cx="1080979" cy="1048298"/>
          </a:xfrm>
          <a:prstGeom prst="rect">
            <a:avLst/>
          </a:prstGeom>
        </p:spPr>
      </p:pic>
      <p:pic>
        <p:nvPicPr>
          <p:cNvPr id="58" name="Picture 57">
            <a:extLst>
              <a:ext uri="{FF2B5EF4-FFF2-40B4-BE49-F238E27FC236}">
                <a16:creationId xmlns:a16="http://schemas.microsoft.com/office/drawing/2014/main" id="{4F542D50-1616-328E-F828-BB0A2DB9E24A}"/>
              </a:ext>
            </a:extLst>
          </p:cNvPr>
          <p:cNvPicPr>
            <a:picLocks noChangeAspect="1"/>
          </p:cNvPicPr>
          <p:nvPr/>
        </p:nvPicPr>
        <p:blipFill>
          <a:blip r:embed="rId9"/>
          <a:stretch>
            <a:fillRect/>
          </a:stretch>
        </p:blipFill>
        <p:spPr>
          <a:xfrm>
            <a:off x="117721" y="5273967"/>
            <a:ext cx="966440" cy="990907"/>
          </a:xfrm>
          <a:prstGeom prst="rect">
            <a:avLst/>
          </a:prstGeom>
        </p:spPr>
      </p:pic>
    </p:spTree>
    <p:extLst>
      <p:ext uri="{BB962C8B-B14F-4D97-AF65-F5344CB8AC3E}">
        <p14:creationId xmlns:p14="http://schemas.microsoft.com/office/powerpoint/2010/main" val="3692626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5" grpId="0" animBg="1"/>
      <p:bldP spid="41" grpId="0" animBg="1"/>
      <p:bldP spid="42" grpId="0" animBg="1"/>
      <p:bldP spid="8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445201"/>
          </a:xfrm>
        </p:spPr>
        <p:txBody>
          <a:bodyPr/>
          <a:lstStyle/>
          <a:p>
            <a:pPr marL="0" indent="0">
              <a:buNone/>
            </a:pPr>
            <a:r>
              <a:rPr lang="en-US" sz="2800" b="1" dirty="0">
                <a:latin typeface="+mn-lt"/>
                <a:cs typeface="Segoe UI" panose="020B0502040204020203" pitchFamily="34" charset="0"/>
              </a:rPr>
              <a:t>Contrastive self-supervised learning </a:t>
            </a:r>
            <a:r>
              <a:rPr lang="en-US" sz="2800" dirty="0">
                <a:latin typeface="+mn-lt"/>
                <a:cs typeface="Segoe UI" panose="020B0502040204020203" pitchFamily="34" charset="0"/>
              </a:rPr>
              <a:t>learns features by minimizing contrast loss </a:t>
            </a:r>
          </a:p>
          <a:p>
            <a:r>
              <a:rPr lang="en-US" sz="2800" dirty="0">
                <a:latin typeface="+mn-lt"/>
                <a:cs typeface="Segoe UI" panose="020B0502040204020203" pitchFamily="34" charset="0"/>
              </a:rPr>
              <a:t>Discriminative tasks employ a backbone and a pretext task specific head</a:t>
            </a:r>
            <a:endParaRPr lang="en-US" sz="2800" b="1" dirty="0">
              <a:latin typeface="+mn-lt"/>
              <a:cs typeface="Segoe UI" panose="020B0502040204020203" pitchFamily="34" charset="0"/>
            </a:endParaRPr>
          </a:p>
          <a:p>
            <a:r>
              <a:rPr lang="en-US" sz="2800" b="1" dirty="0">
                <a:latin typeface="+mn-lt"/>
                <a:cs typeface="Segoe UI" panose="020B0502040204020203" pitchFamily="34" charset="0"/>
              </a:rPr>
              <a:t>Backbone</a:t>
            </a:r>
            <a:r>
              <a:rPr lang="en-US" sz="2800" dirty="0">
                <a:latin typeface="+mn-lt"/>
                <a:cs typeface="Segoe UI" panose="020B0502040204020203" pitchFamily="34" charset="0"/>
              </a:rPr>
              <a:t> learns a feature set    </a:t>
            </a:r>
          </a:p>
          <a:p>
            <a:pPr lvl="1"/>
            <a:r>
              <a:rPr lang="en-US" sz="2400" dirty="0">
                <a:latin typeface="+mn-lt"/>
                <a:cs typeface="Segoe UI" panose="020B0502040204020203" pitchFamily="34" charset="0"/>
              </a:rPr>
              <a:t>Keep backbone as </a:t>
            </a:r>
            <a:r>
              <a:rPr lang="en-US" sz="2400" b="1" dirty="0">
                <a:latin typeface="+mn-lt"/>
                <a:cs typeface="Segoe UI" panose="020B0502040204020203" pitchFamily="34" charset="0"/>
              </a:rPr>
              <a:t>pre-trained backbone </a:t>
            </a:r>
            <a:r>
              <a:rPr lang="en-US" sz="2400" dirty="0">
                <a:latin typeface="+mn-lt"/>
                <a:cs typeface="Segoe UI" panose="020B0502040204020203" pitchFamily="34" charset="0"/>
              </a:rPr>
              <a:t>for other tasks    </a:t>
            </a:r>
          </a:p>
          <a:p>
            <a:pPr lvl="1"/>
            <a:r>
              <a:rPr lang="en-US" sz="2400" dirty="0">
                <a:latin typeface="+mn-lt"/>
                <a:cs typeface="Segoe UI" panose="020B0502040204020203" pitchFamily="34" charset="0"/>
              </a:rPr>
              <a:t>Add new task-specific head and task-specific training</a:t>
            </a:r>
          </a:p>
          <a:p>
            <a:r>
              <a:rPr lang="en-US" sz="2800" dirty="0">
                <a:latin typeface="+mn-lt"/>
                <a:cs typeface="Segoe UI" panose="020B0502040204020203" pitchFamily="34" charset="0"/>
              </a:rPr>
              <a:t>Specific unsupervised </a:t>
            </a:r>
            <a:r>
              <a:rPr lang="en-US" sz="2800" b="1" dirty="0">
                <a:latin typeface="+mn-lt"/>
                <a:cs typeface="Segoe UI" panose="020B0502040204020203" pitchFamily="34" charset="0"/>
              </a:rPr>
              <a:t>pretext task performed by head</a:t>
            </a:r>
            <a:endParaRPr lang="en-US" sz="2800" dirty="0">
              <a:latin typeface="+mn-lt"/>
              <a:cs typeface="Segoe UI" panose="020B0502040204020203" pitchFamily="34" charset="0"/>
            </a:endParaRPr>
          </a:p>
          <a:p>
            <a:pPr lvl="1"/>
            <a:r>
              <a:rPr lang="en-US" sz="2400" dirty="0">
                <a:latin typeface="+mn-lt"/>
                <a:cs typeface="Segoe UI" panose="020B0502040204020203" pitchFamily="34" charset="0"/>
              </a:rPr>
              <a:t>Uses learned features from backbone to perform pretext task</a:t>
            </a:r>
          </a:p>
          <a:p>
            <a:pPr lvl="1"/>
            <a:r>
              <a:rPr lang="en-US" sz="2400" dirty="0">
                <a:latin typeface="+mn-lt"/>
                <a:cs typeface="Segoe UI" panose="020B0502040204020203" pitchFamily="34" charset="0"/>
              </a:rPr>
              <a:t>Discard decoder after pretext training    </a:t>
            </a:r>
          </a:p>
          <a:p>
            <a:r>
              <a:rPr lang="en-US" sz="2800" b="1" dirty="0">
                <a:latin typeface="+mn-lt"/>
                <a:cs typeface="Segoe UI" panose="020B0502040204020203" pitchFamily="34" charset="0"/>
              </a:rPr>
              <a:t>Loss</a:t>
            </a:r>
            <a:r>
              <a:rPr lang="en-US" sz="2800" dirty="0">
                <a:latin typeface="+mn-lt"/>
                <a:cs typeface="Segoe UI" panose="020B0502040204020203" pitchFamily="34" charset="0"/>
              </a:rPr>
              <a:t> function is based on discrimination accuracy  </a:t>
            </a:r>
            <a:endParaRPr lang="en-US" sz="2400" dirty="0">
              <a:latin typeface="+mn-lt"/>
              <a:cs typeface="Segoe UI" panose="020B0502040204020203" pitchFamily="34" charset="0"/>
            </a:endParaRPr>
          </a:p>
          <a:p>
            <a:endParaRPr lang="en-US" sz="2400" dirty="0">
              <a:latin typeface="+mn-lt"/>
              <a:cs typeface="Segoe UI" panose="020B0502040204020203" pitchFamily="34" charset="0"/>
            </a:endParaRPr>
          </a:p>
        </p:txBody>
      </p:sp>
    </p:spTree>
    <p:extLst>
      <p:ext uri="{BB962C8B-B14F-4D97-AF65-F5344CB8AC3E}">
        <p14:creationId xmlns:p14="http://schemas.microsoft.com/office/powerpoint/2010/main" val="644078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130386" y="940525"/>
            <a:ext cx="12061614" cy="709265"/>
          </a:xfrm>
        </p:spPr>
        <p:txBody>
          <a:bodyPr/>
          <a:lstStyle/>
          <a:p>
            <a:pPr marL="0" indent="0">
              <a:buNone/>
            </a:pPr>
            <a:r>
              <a:rPr lang="en-US" sz="2800" b="1" dirty="0">
                <a:latin typeface="+mn-lt"/>
                <a:cs typeface="Segoe UI" panose="020B0502040204020203" pitchFamily="34" charset="0"/>
              </a:rPr>
              <a:t>Contrastive self-supervised learning </a:t>
            </a:r>
            <a:r>
              <a:rPr lang="en-US" sz="2800" dirty="0">
                <a:latin typeface="+mn-lt"/>
                <a:cs typeface="Segoe UI" panose="020B0502040204020203" pitchFamily="34" charset="0"/>
              </a:rPr>
              <a:t>learns features by minimizing contrast loss </a:t>
            </a:r>
          </a:p>
        </p:txBody>
      </p:sp>
      <p:pic>
        <p:nvPicPr>
          <p:cNvPr id="6" name="Picture 5">
            <a:extLst>
              <a:ext uri="{FF2B5EF4-FFF2-40B4-BE49-F238E27FC236}">
                <a16:creationId xmlns:a16="http://schemas.microsoft.com/office/drawing/2014/main" id="{BDB15752-6BBE-64CF-92BA-E3E37D69F068}"/>
              </a:ext>
            </a:extLst>
          </p:cNvPr>
          <p:cNvPicPr>
            <a:picLocks noChangeAspect="1"/>
          </p:cNvPicPr>
          <p:nvPr/>
        </p:nvPicPr>
        <p:blipFill>
          <a:blip r:embed="rId3"/>
          <a:stretch>
            <a:fillRect/>
          </a:stretch>
        </p:blipFill>
        <p:spPr>
          <a:xfrm>
            <a:off x="6171897" y="1599914"/>
            <a:ext cx="5884340" cy="4526415"/>
          </a:xfrm>
          <a:prstGeom prst="rect">
            <a:avLst/>
          </a:prstGeom>
        </p:spPr>
      </p:pic>
      <p:sp>
        <p:nvSpPr>
          <p:cNvPr id="7" name="TextBox 6">
            <a:extLst>
              <a:ext uri="{FF2B5EF4-FFF2-40B4-BE49-F238E27FC236}">
                <a16:creationId xmlns:a16="http://schemas.microsoft.com/office/drawing/2014/main" id="{FFE93422-0B32-1AE0-2E6E-F3067551D715}"/>
              </a:ext>
            </a:extLst>
          </p:cNvPr>
          <p:cNvSpPr txBox="1"/>
          <p:nvPr/>
        </p:nvSpPr>
        <p:spPr>
          <a:xfrm>
            <a:off x="7943889" y="6190074"/>
            <a:ext cx="3202241" cy="369332"/>
          </a:xfrm>
          <a:prstGeom prst="rect">
            <a:avLst/>
          </a:prstGeom>
          <a:noFill/>
        </p:spPr>
        <p:txBody>
          <a:bodyPr wrap="square" rtlCol="0">
            <a:spAutoFit/>
          </a:bodyPr>
          <a:lstStyle/>
          <a:p>
            <a:r>
              <a:rPr lang="en-US" dirty="0"/>
              <a:t>From </a:t>
            </a:r>
            <a:r>
              <a:rPr lang="en-US" dirty="0">
                <a:hlinkClick r:id="rId4"/>
              </a:rPr>
              <a:t>Chen, et.al., 2020 </a:t>
            </a: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7FA4C967-0BE8-BA8E-FB7A-D5C9403C3174}"/>
                  </a:ext>
                </a:extLst>
              </p:cNvPr>
              <p:cNvSpPr txBox="1">
                <a:spLocks/>
              </p:cNvSpPr>
              <p:nvPr/>
            </p:nvSpPr>
            <p:spPr>
              <a:xfrm>
                <a:off x="1045870" y="5406420"/>
                <a:ext cx="4733055" cy="92495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800" dirty="0">
                    <a:latin typeface="+mn-lt"/>
                    <a:cs typeface="Segoe UI" panose="020B0502040204020203" pitchFamily="34" charset="0"/>
                  </a:rPr>
                  <a:t>1, Apply transformations, </a:t>
                </a:r>
                <a:endParaRPr lang="en-US" sz="2800" b="0" i="1" dirty="0">
                  <a:latin typeface="Cambria Math" panose="02040503050406030204" pitchFamily="18" charset="0"/>
                  <a:cs typeface="Segoe UI" panose="020B0502040204020203" pitchFamily="34" charset="0"/>
                </a:endParaRPr>
              </a:p>
              <a:p>
                <a:pPr marL="0" indent="0">
                  <a:spcBef>
                    <a:spcPts val="0"/>
                  </a:spcBef>
                  <a:buNone/>
                </a:pPr>
                <a14:m>
                  <m:oMath xmlns:m="http://schemas.openxmlformats.org/officeDocument/2006/math">
                    <m:r>
                      <a:rPr lang="en-US" sz="2800" b="0" i="1" smtClean="0">
                        <a:latin typeface="Cambria Math" panose="02040503050406030204" pitchFamily="18" charset="0"/>
                        <a:cs typeface="Segoe UI" panose="020B0502040204020203" pitchFamily="34" charset="0"/>
                      </a:rPr>
                      <m:t>𝑡</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𝜏</m:t>
                    </m:r>
                  </m:oMath>
                </a14:m>
                <a:r>
                  <a:rPr lang="en-US" sz="2800" dirty="0">
                    <a:latin typeface="+mn-lt"/>
                    <a:cs typeface="Segoe UI" panose="020B0502040204020203" pitchFamily="34" charset="0"/>
                  </a:rPr>
                  <a:t> and </a:t>
                </a:r>
                <a14:m>
                  <m:oMath xmlns:m="http://schemas.openxmlformats.org/officeDocument/2006/math">
                    <m:r>
                      <a:rPr lang="en-US" sz="2800" i="1">
                        <a:latin typeface="Cambria Math" panose="02040503050406030204" pitchFamily="18" charset="0"/>
                        <a:cs typeface="Segoe UI" panose="020B0502040204020203" pitchFamily="34" charset="0"/>
                      </a:rPr>
                      <m:t>𝑡</m:t>
                    </m:r>
                    <m:r>
                      <a:rPr lang="en-US" sz="2800" b="0" i="1" smtClean="0">
                        <a:latin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𝜏</m:t>
                    </m:r>
                  </m:oMath>
                </a14:m>
                <a:r>
                  <a:rPr lang="en-US" sz="2800" dirty="0">
                    <a:latin typeface="+mn-lt"/>
                    <a:cs typeface="Segoe UI" panose="020B0502040204020203" pitchFamily="34" charset="0"/>
                  </a:rPr>
                  <a:t>, to input image </a:t>
                </a:r>
                <a14:m>
                  <m:oMath xmlns:m="http://schemas.openxmlformats.org/officeDocument/2006/math">
                    <m:r>
                      <a:rPr lang="en-US" sz="2800" b="1" i="1" smtClean="0">
                        <a:latin typeface="Cambria Math" panose="02040503050406030204" pitchFamily="18" charset="0"/>
                        <a:cs typeface="Segoe UI" panose="020B0502040204020203" pitchFamily="34" charset="0"/>
                      </a:rPr>
                      <m:t>𝒙</m:t>
                    </m:r>
                  </m:oMath>
                </a14:m>
                <a:endParaRPr lang="en-US" sz="2800" i="1" dirty="0">
                  <a:latin typeface="+mn-lt"/>
                  <a:cs typeface="Segoe UI" panose="020B0502040204020203" pitchFamily="34" charset="0"/>
                </a:endParaRPr>
              </a:p>
            </p:txBody>
          </p:sp>
        </mc:Choice>
        <mc:Fallback xmlns="">
          <p:sp>
            <p:nvSpPr>
              <p:cNvPr id="8" name="Content Placeholder 2">
                <a:extLst>
                  <a:ext uri="{FF2B5EF4-FFF2-40B4-BE49-F238E27FC236}">
                    <a16:creationId xmlns:a16="http://schemas.microsoft.com/office/drawing/2014/main" id="{7FA4C967-0BE8-BA8E-FB7A-D5C9403C3174}"/>
                  </a:ext>
                </a:extLst>
              </p:cNvPr>
              <p:cNvSpPr txBox="1">
                <a:spLocks noRot="1" noChangeAspect="1" noMove="1" noResize="1" noEditPoints="1" noAdjustHandles="1" noChangeArrowheads="1" noChangeShapeType="1" noTextEdit="1"/>
              </p:cNvSpPr>
              <p:nvPr/>
            </p:nvSpPr>
            <p:spPr>
              <a:xfrm>
                <a:off x="1045870" y="5406420"/>
                <a:ext cx="4733055" cy="924956"/>
              </a:xfrm>
              <a:prstGeom prst="rect">
                <a:avLst/>
              </a:prstGeom>
              <a:blipFill>
                <a:blip r:embed="rId5"/>
                <a:stretch>
                  <a:fillRect l="-2706" t="-6579" b="-21053"/>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E355FEA1-E588-81CB-8F6A-ABDA1FBBFD44}"/>
              </a:ext>
            </a:extLst>
          </p:cNvPr>
          <p:cNvCxnSpPr>
            <a:cxnSpLocks/>
            <a:stCxn id="8" idx="3"/>
          </p:cNvCxnSpPr>
          <p:nvPr/>
        </p:nvCxnSpPr>
        <p:spPr>
          <a:xfrm flipV="1">
            <a:off x="5778925" y="5691447"/>
            <a:ext cx="2035039" cy="1774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AD962E13-92F9-1B14-5C76-312FC3323034}"/>
                  </a:ext>
                </a:extLst>
              </p:cNvPr>
              <p:cNvSpPr txBox="1">
                <a:spLocks/>
              </p:cNvSpPr>
              <p:nvPr/>
            </p:nvSpPr>
            <p:spPr>
              <a:xfrm>
                <a:off x="173193" y="4238298"/>
                <a:ext cx="5671226" cy="92495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2. Backbone encoder CNN, </a:t>
                </a:r>
                <a14:m>
                  <m:oMath xmlns:m="http://schemas.openxmlformats.org/officeDocument/2006/math">
                    <m:r>
                      <a:rPr lang="en-US" sz="2800" b="0" i="1" smtClean="0">
                        <a:latin typeface="Cambria Math" panose="02040503050406030204" pitchFamily="18" charset="0"/>
                        <a:cs typeface="Segoe UI" panose="020B0502040204020203" pitchFamily="34" charset="0"/>
                      </a:rPr>
                      <m:t>𝑓</m:t>
                    </m:r>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acc>
                          <m:accPr>
                            <m:chr m:val="̃"/>
                            <m:ctrlPr>
                              <a:rPr lang="en-US" sz="2800" b="0" i="1" smtClean="0">
                                <a:latin typeface="Cambria Math" panose="02040503050406030204" pitchFamily="18" charset="0"/>
                                <a:cs typeface="Segoe UI" panose="020B0502040204020203" pitchFamily="34" charset="0"/>
                              </a:rPr>
                            </m:ctrlPr>
                          </m:accPr>
                          <m:e>
                            <m:r>
                              <a:rPr lang="en-US" sz="2800" b="0" i="1" smtClean="0">
                                <a:latin typeface="Cambria Math" panose="02040503050406030204" pitchFamily="18" charset="0"/>
                                <a:cs typeface="Segoe UI" panose="020B0502040204020203" pitchFamily="34" charset="0"/>
                              </a:rPr>
                              <m:t>𝑥</m:t>
                            </m:r>
                          </m:e>
                        </m:acc>
                      </m:e>
                      <m:sub>
                        <m:r>
                          <a:rPr lang="en-US" sz="2800" b="0" i="1" smtClean="0">
                            <a:latin typeface="Cambria Math" panose="02040503050406030204" pitchFamily="18" charset="0"/>
                            <a:cs typeface="Segoe UI" panose="020B0502040204020203" pitchFamily="34" charset="0"/>
                          </a:rPr>
                          <m:t>.</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generates feature map: e.g. ResNet50</a:t>
                </a:r>
                <a:endParaRPr lang="en-US" sz="2800" i="1" dirty="0">
                  <a:latin typeface="+mn-lt"/>
                  <a:cs typeface="Segoe UI" panose="020B0502040204020203" pitchFamily="34" charset="0"/>
                </a:endParaRPr>
              </a:p>
            </p:txBody>
          </p:sp>
        </mc:Choice>
        <mc:Fallback xmlns="">
          <p:sp>
            <p:nvSpPr>
              <p:cNvPr id="13" name="Content Placeholder 2">
                <a:extLst>
                  <a:ext uri="{FF2B5EF4-FFF2-40B4-BE49-F238E27FC236}">
                    <a16:creationId xmlns:a16="http://schemas.microsoft.com/office/drawing/2014/main" id="{AD962E13-92F9-1B14-5C76-312FC3323034}"/>
                  </a:ext>
                </a:extLst>
              </p:cNvPr>
              <p:cNvSpPr txBox="1">
                <a:spLocks noRot="1" noChangeAspect="1" noMove="1" noResize="1" noEditPoints="1" noAdjustHandles="1" noChangeArrowheads="1" noChangeShapeType="1" noTextEdit="1"/>
              </p:cNvSpPr>
              <p:nvPr/>
            </p:nvSpPr>
            <p:spPr>
              <a:xfrm>
                <a:off x="173193" y="4238298"/>
                <a:ext cx="5671226" cy="924956"/>
              </a:xfrm>
              <a:prstGeom prst="rect">
                <a:avLst/>
              </a:prstGeom>
              <a:blipFill>
                <a:blip r:embed="rId6"/>
                <a:stretch>
                  <a:fillRect l="-2148" t="-5921" r="-1719" b="-21053"/>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92FB3765-17E1-1A5E-04B8-286B162685EE}"/>
              </a:ext>
            </a:extLst>
          </p:cNvPr>
          <p:cNvCxnSpPr>
            <a:cxnSpLocks/>
            <a:stCxn id="13" idx="3"/>
          </p:cNvCxnSpPr>
          <p:nvPr/>
        </p:nvCxnSpPr>
        <p:spPr>
          <a:xfrm flipV="1">
            <a:off x="5844419" y="3991819"/>
            <a:ext cx="327478" cy="7089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1BCDDAA9-B5A5-E341-6E51-05465EE501D3}"/>
                  </a:ext>
                </a:extLst>
              </p:cNvPr>
              <p:cNvSpPr txBox="1">
                <a:spLocks/>
              </p:cNvSpPr>
              <p:nvPr/>
            </p:nvSpPr>
            <p:spPr>
              <a:xfrm>
                <a:off x="854623" y="2630438"/>
                <a:ext cx="4130800" cy="842632"/>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4. </a:t>
                </a:r>
                <a:r>
                  <a:rPr lang="en-US" sz="2800" i="1" dirty="0">
                    <a:latin typeface="+mn-lt"/>
                    <a:cs typeface="Segoe UI" panose="020B0502040204020203" pitchFamily="34" charset="0"/>
                  </a:rPr>
                  <a:t>Task specific decoder head, g</a:t>
                </a:r>
                <a14:m>
                  <m:oMath xmlns:m="http://schemas.openxmlformats.org/officeDocument/2006/math">
                    <m:d>
                      <m:dPr>
                        <m:ctrlPr>
                          <a:rPr lang="en-US" sz="2800" b="0" i="1" smtClean="0">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h</m:t>
                            </m:r>
                          </m:e>
                          <m:sub>
                            <m:r>
                              <a:rPr lang="en-US" sz="2800" b="0" i="1" smtClean="0">
                                <a:latin typeface="Cambria Math" panose="02040503050406030204" pitchFamily="18" charset="0"/>
                                <a:cs typeface="Segoe UI" panose="020B0502040204020203" pitchFamily="34" charset="0"/>
                              </a:rPr>
                              <m:t>.</m:t>
                            </m:r>
                          </m:sub>
                        </m:sSub>
                      </m:e>
                    </m:d>
                  </m:oMath>
                </a14:m>
                <a:r>
                  <a:rPr lang="en-US" sz="2800" i="1" dirty="0">
                    <a:latin typeface="+mn-lt"/>
                    <a:cs typeface="Segoe UI" panose="020B0502040204020203" pitchFamily="34" charset="0"/>
                  </a:rPr>
                  <a:t>, </a:t>
                </a:r>
                <a:r>
                  <a:rPr lang="en-US" sz="2800" dirty="0">
                    <a:latin typeface="+mn-lt"/>
                    <a:cs typeface="Segoe UI" panose="020B0502040204020203" pitchFamily="34" charset="0"/>
                  </a:rPr>
                  <a:t>linear or MPL</a:t>
                </a:r>
                <a:r>
                  <a:rPr lang="en-US" sz="2800" i="1" dirty="0">
                    <a:latin typeface="+mn-lt"/>
                    <a:cs typeface="Segoe UI" panose="020B0502040204020203" pitchFamily="34" charset="0"/>
                  </a:rPr>
                  <a:t> </a:t>
                </a:r>
              </a:p>
            </p:txBody>
          </p:sp>
        </mc:Choice>
        <mc:Fallback xmlns="">
          <p:sp>
            <p:nvSpPr>
              <p:cNvPr id="17" name="Content Placeholder 2">
                <a:extLst>
                  <a:ext uri="{FF2B5EF4-FFF2-40B4-BE49-F238E27FC236}">
                    <a16:creationId xmlns:a16="http://schemas.microsoft.com/office/drawing/2014/main" id="{1BCDDAA9-B5A5-E341-6E51-05465EE501D3}"/>
                  </a:ext>
                </a:extLst>
              </p:cNvPr>
              <p:cNvSpPr txBox="1">
                <a:spLocks noRot="1" noChangeAspect="1" noMove="1" noResize="1" noEditPoints="1" noAdjustHandles="1" noChangeArrowheads="1" noChangeShapeType="1" noTextEdit="1"/>
              </p:cNvSpPr>
              <p:nvPr/>
            </p:nvSpPr>
            <p:spPr>
              <a:xfrm>
                <a:off x="854623" y="2630438"/>
                <a:ext cx="4130800" cy="842632"/>
              </a:xfrm>
              <a:prstGeom prst="rect">
                <a:avLst/>
              </a:prstGeom>
              <a:blipFill>
                <a:blip r:embed="rId7"/>
                <a:stretch>
                  <a:fillRect l="-2950" t="-7246" b="-33333"/>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8FC8A52B-97F1-000C-DDFB-066FDABC69C3}"/>
              </a:ext>
            </a:extLst>
          </p:cNvPr>
          <p:cNvCxnSpPr>
            <a:cxnSpLocks/>
            <a:stCxn id="17" idx="3"/>
          </p:cNvCxnSpPr>
          <p:nvPr/>
        </p:nvCxnSpPr>
        <p:spPr>
          <a:xfrm flipV="1">
            <a:off x="4985423" y="2655549"/>
            <a:ext cx="1199114" cy="3962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B5F491FF-FF45-7DDC-DA1F-22CE81A38259}"/>
                  </a:ext>
                </a:extLst>
              </p:cNvPr>
              <p:cNvSpPr txBox="1">
                <a:spLocks/>
              </p:cNvSpPr>
              <p:nvPr/>
            </p:nvSpPr>
            <p:spPr>
              <a:xfrm>
                <a:off x="1715466" y="3603631"/>
                <a:ext cx="4055420" cy="634667"/>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3. Feature maps,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h</m:t>
                        </m:r>
                      </m:e>
                      <m:sub>
                        <m:r>
                          <a:rPr lang="en-US" sz="2800" b="0" i="1" smtClean="0">
                            <a:latin typeface="Cambria Math" panose="02040503050406030204" pitchFamily="18" charset="0"/>
                            <a:cs typeface="Segoe UI" panose="020B0502040204020203" pitchFamily="34" charset="0"/>
                          </a:rPr>
                          <m:t>𝑖</m:t>
                        </m:r>
                      </m:sub>
                    </m:sSub>
                  </m:oMath>
                </a14:m>
                <a:r>
                  <a:rPr lang="en-US" sz="2800" dirty="0">
                    <a:latin typeface="+mn-lt"/>
                    <a:cs typeface="Segoe UI" panose="020B0502040204020203" pitchFamily="34" charset="0"/>
                  </a:rPr>
                  <a:t> 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h</m:t>
                        </m:r>
                      </m:e>
                      <m:sub>
                        <m:r>
                          <a:rPr lang="en-US" sz="2800" b="0" i="1" smtClean="0">
                            <a:latin typeface="Cambria Math" panose="02040503050406030204" pitchFamily="18" charset="0"/>
                            <a:cs typeface="Segoe UI" panose="020B0502040204020203" pitchFamily="34" charset="0"/>
                          </a:rPr>
                          <m:t>𝑗</m:t>
                        </m:r>
                      </m:sub>
                    </m:sSub>
                  </m:oMath>
                </a14:m>
                <a:r>
                  <a:rPr lang="en-US" sz="2800" dirty="0">
                    <a:cs typeface="Segoe UI" panose="020B0502040204020203" pitchFamily="34" charset="0"/>
                  </a:rPr>
                  <a:t> </a:t>
                </a:r>
                <a:endParaRPr lang="en-US" sz="2800" i="1" dirty="0">
                  <a:latin typeface="+mn-lt"/>
                  <a:cs typeface="Segoe UI" panose="020B0502040204020203" pitchFamily="34" charset="0"/>
                </a:endParaRPr>
              </a:p>
            </p:txBody>
          </p:sp>
        </mc:Choice>
        <mc:Fallback xmlns="">
          <p:sp>
            <p:nvSpPr>
              <p:cNvPr id="23" name="Content Placeholder 2">
                <a:extLst>
                  <a:ext uri="{FF2B5EF4-FFF2-40B4-BE49-F238E27FC236}">
                    <a16:creationId xmlns:a16="http://schemas.microsoft.com/office/drawing/2014/main" id="{B5F491FF-FF45-7DDC-DA1F-22CE81A38259}"/>
                  </a:ext>
                </a:extLst>
              </p:cNvPr>
              <p:cNvSpPr txBox="1">
                <a:spLocks noRot="1" noChangeAspect="1" noMove="1" noResize="1" noEditPoints="1" noAdjustHandles="1" noChangeArrowheads="1" noChangeShapeType="1" noTextEdit="1"/>
              </p:cNvSpPr>
              <p:nvPr/>
            </p:nvSpPr>
            <p:spPr>
              <a:xfrm>
                <a:off x="1715466" y="3603631"/>
                <a:ext cx="4055420" cy="634667"/>
              </a:xfrm>
              <a:prstGeom prst="rect">
                <a:avLst/>
              </a:prstGeom>
              <a:blipFill>
                <a:blip r:embed="rId8"/>
                <a:stretch>
                  <a:fillRect l="-3003" t="-7692" b="-10577"/>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509DA40D-7043-3D23-40CA-61E11A8251B5}"/>
              </a:ext>
            </a:extLst>
          </p:cNvPr>
          <p:cNvCxnSpPr>
            <a:cxnSpLocks/>
            <a:stCxn id="23" idx="3"/>
          </p:cNvCxnSpPr>
          <p:nvPr/>
        </p:nvCxnSpPr>
        <p:spPr>
          <a:xfrm flipV="1">
            <a:off x="5770886" y="3214091"/>
            <a:ext cx="771856" cy="7068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Content Placeholder 2">
                <a:extLst>
                  <a:ext uri="{FF2B5EF4-FFF2-40B4-BE49-F238E27FC236}">
                    <a16:creationId xmlns:a16="http://schemas.microsoft.com/office/drawing/2014/main" id="{974744EF-0D5D-FAED-5BD7-5CB851595344}"/>
                  </a:ext>
                </a:extLst>
              </p:cNvPr>
              <p:cNvSpPr txBox="1">
                <a:spLocks/>
              </p:cNvSpPr>
              <p:nvPr/>
            </p:nvSpPr>
            <p:spPr>
              <a:xfrm>
                <a:off x="173193" y="1589067"/>
                <a:ext cx="6233149" cy="972621"/>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5. </a:t>
                </a:r>
                <a:r>
                  <a:rPr lang="en-US" sz="2800" i="1" dirty="0">
                    <a:latin typeface="+mn-lt"/>
                    <a:cs typeface="Segoe UI" panose="020B0502040204020203" pitchFamily="34" charset="0"/>
                  </a:rPr>
                  <a:t>Loss function, </a:t>
                </a:r>
                <a14:m>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𝑙</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sub>
                    </m:sSub>
                  </m:oMath>
                </a14:m>
                <a:r>
                  <a:rPr lang="en-US" sz="2800" i="1" dirty="0">
                    <a:latin typeface="+mn-lt"/>
                    <a:cs typeface="Segoe UI" panose="020B0502040204020203" pitchFamily="34" charset="0"/>
                  </a:rPr>
                  <a:t>, measures agreement or contrast between images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𝑧</m:t>
                        </m:r>
                      </m:e>
                      <m:sub>
                        <m:r>
                          <a:rPr lang="en-US" sz="2800" i="1">
                            <a:latin typeface="Cambria Math" panose="02040503050406030204" pitchFamily="18" charset="0"/>
                            <a:cs typeface="Segoe UI" panose="020B0502040204020203" pitchFamily="34" charset="0"/>
                          </a:rPr>
                          <m:t>𝑖</m:t>
                        </m:r>
                      </m:sub>
                    </m:sSub>
                  </m:oMath>
                </a14:m>
                <a:r>
                  <a:rPr lang="en-US" sz="2800" dirty="0">
                    <a:cs typeface="Segoe UI" panose="020B0502040204020203" pitchFamily="34" charset="0"/>
                  </a:rPr>
                  <a:t> </a:t>
                </a:r>
                <a:r>
                  <a:rPr lang="en-US" sz="2800" dirty="0">
                    <a:latin typeface="+mn-lt"/>
                    <a:cs typeface="Segoe UI" panose="020B0502040204020203" pitchFamily="34" charset="0"/>
                  </a:rPr>
                  <a:t>and</a:t>
                </a:r>
                <a:r>
                  <a:rPr lang="en-US" sz="2800" dirty="0">
                    <a:cs typeface="Segoe UI" panose="020B0502040204020203" pitchFamily="34" charset="0"/>
                  </a:rPr>
                  <a:t>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𝑧</m:t>
                        </m:r>
                      </m:e>
                      <m:sub>
                        <m:r>
                          <a:rPr lang="en-US" sz="2800" i="1">
                            <a:latin typeface="Cambria Math" panose="02040503050406030204" pitchFamily="18" charset="0"/>
                            <a:cs typeface="Segoe UI" panose="020B0502040204020203" pitchFamily="34" charset="0"/>
                          </a:rPr>
                          <m:t>𝑗</m:t>
                        </m:r>
                      </m:sub>
                    </m:sSub>
                  </m:oMath>
                </a14:m>
                <a:r>
                  <a:rPr lang="en-US" sz="2800" i="1" dirty="0">
                    <a:latin typeface="+mn-lt"/>
                    <a:cs typeface="Segoe UI" panose="020B0502040204020203" pitchFamily="34" charset="0"/>
                  </a:rPr>
                  <a:t>   </a:t>
                </a:r>
              </a:p>
            </p:txBody>
          </p:sp>
        </mc:Choice>
        <mc:Fallback xmlns="">
          <p:sp>
            <p:nvSpPr>
              <p:cNvPr id="63" name="Content Placeholder 2">
                <a:extLst>
                  <a:ext uri="{FF2B5EF4-FFF2-40B4-BE49-F238E27FC236}">
                    <a16:creationId xmlns:a16="http://schemas.microsoft.com/office/drawing/2014/main" id="{974744EF-0D5D-FAED-5BD7-5CB851595344}"/>
                  </a:ext>
                </a:extLst>
              </p:cNvPr>
              <p:cNvSpPr txBox="1">
                <a:spLocks noRot="1" noChangeAspect="1" noMove="1" noResize="1" noEditPoints="1" noAdjustHandles="1" noChangeArrowheads="1" noChangeShapeType="1" noTextEdit="1"/>
              </p:cNvSpPr>
              <p:nvPr/>
            </p:nvSpPr>
            <p:spPr>
              <a:xfrm>
                <a:off x="173193" y="1589067"/>
                <a:ext cx="6233149" cy="972621"/>
              </a:xfrm>
              <a:prstGeom prst="rect">
                <a:avLst/>
              </a:prstGeom>
              <a:blipFill>
                <a:blip r:embed="rId9"/>
                <a:stretch>
                  <a:fillRect l="-1955" t="-6289" r="-2933" b="-19497"/>
                </a:stretch>
              </a:blipFill>
            </p:spPr>
            <p:txBody>
              <a:bodyPr/>
              <a:lstStyle/>
              <a:p>
                <a:r>
                  <a:rPr lang="en-US">
                    <a:noFill/>
                  </a:rPr>
                  <a:t> </a:t>
                </a:r>
              </a:p>
            </p:txBody>
          </p:sp>
        </mc:Fallback>
      </mc:AlternateContent>
      <p:cxnSp>
        <p:nvCxnSpPr>
          <p:cNvPr id="64" name="Straight Arrow Connector 63">
            <a:extLst>
              <a:ext uri="{FF2B5EF4-FFF2-40B4-BE49-F238E27FC236}">
                <a16:creationId xmlns:a16="http://schemas.microsoft.com/office/drawing/2014/main" id="{8593C16F-4ECD-F949-26CA-C2B36D240E96}"/>
              </a:ext>
            </a:extLst>
          </p:cNvPr>
          <p:cNvCxnSpPr>
            <a:cxnSpLocks/>
          </p:cNvCxnSpPr>
          <p:nvPr/>
        </p:nvCxnSpPr>
        <p:spPr>
          <a:xfrm flipV="1">
            <a:off x="6406342" y="1670909"/>
            <a:ext cx="1291243" cy="1774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732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7" grpId="0"/>
      <p:bldP spid="23" grpId="0"/>
      <p:bldP spid="6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385766" cy="709265"/>
          </a:xfrm>
        </p:spPr>
        <p:txBody>
          <a:bodyPr/>
          <a:lstStyle/>
          <a:p>
            <a:pPr marL="0" indent="0">
              <a:buNone/>
            </a:pPr>
            <a:r>
              <a:rPr lang="en-US" sz="2800" dirty="0">
                <a:latin typeface="+mn-lt"/>
                <a:cs typeface="Segoe UI" panose="020B0502040204020203" pitchFamily="34" charset="0"/>
              </a:rPr>
              <a:t>Examples of </a:t>
            </a:r>
            <a:r>
              <a:rPr lang="en-US" sz="2800" b="1" dirty="0">
                <a:latin typeface="+mn-lt"/>
                <a:cs typeface="Segoe UI" panose="020B0502040204020203" pitchFamily="34" charset="0"/>
              </a:rPr>
              <a:t>image transformations </a:t>
            </a:r>
            <a:r>
              <a:rPr lang="en-US" sz="2800" dirty="0">
                <a:latin typeface="+mn-lt"/>
                <a:cs typeface="Segoe UI" panose="020B0502040204020203" pitchFamily="34" charset="0"/>
              </a:rPr>
              <a:t>for contrastive self-supervised learning</a:t>
            </a:r>
          </a:p>
        </p:txBody>
      </p:sp>
      <p:pic>
        <p:nvPicPr>
          <p:cNvPr id="5" name="Picture 4">
            <a:extLst>
              <a:ext uri="{FF2B5EF4-FFF2-40B4-BE49-F238E27FC236}">
                <a16:creationId xmlns:a16="http://schemas.microsoft.com/office/drawing/2014/main" id="{4F1F3CF4-2989-4D6C-672E-DF911408976C}"/>
              </a:ext>
            </a:extLst>
          </p:cNvPr>
          <p:cNvPicPr>
            <a:picLocks noChangeAspect="1"/>
          </p:cNvPicPr>
          <p:nvPr/>
        </p:nvPicPr>
        <p:blipFill>
          <a:blip r:embed="rId3"/>
          <a:stretch>
            <a:fillRect/>
          </a:stretch>
        </p:blipFill>
        <p:spPr>
          <a:xfrm>
            <a:off x="931928" y="1682268"/>
            <a:ext cx="9669570" cy="4669210"/>
          </a:xfrm>
          <a:prstGeom prst="rect">
            <a:avLst/>
          </a:prstGeom>
        </p:spPr>
      </p:pic>
      <p:sp>
        <p:nvSpPr>
          <p:cNvPr id="4" name="TextBox 3">
            <a:extLst>
              <a:ext uri="{FF2B5EF4-FFF2-40B4-BE49-F238E27FC236}">
                <a16:creationId xmlns:a16="http://schemas.microsoft.com/office/drawing/2014/main" id="{3FC89DB6-FD1A-EECF-BFCA-44EE16705758}"/>
              </a:ext>
            </a:extLst>
          </p:cNvPr>
          <p:cNvSpPr txBox="1"/>
          <p:nvPr/>
        </p:nvSpPr>
        <p:spPr>
          <a:xfrm>
            <a:off x="4540609" y="6443213"/>
            <a:ext cx="3202241" cy="369332"/>
          </a:xfrm>
          <a:prstGeom prst="rect">
            <a:avLst/>
          </a:prstGeom>
          <a:noFill/>
        </p:spPr>
        <p:txBody>
          <a:bodyPr wrap="square" rtlCol="0">
            <a:spAutoFit/>
          </a:bodyPr>
          <a:lstStyle/>
          <a:p>
            <a:r>
              <a:rPr lang="en-US" dirty="0"/>
              <a:t>From </a:t>
            </a:r>
            <a:r>
              <a:rPr lang="en-US" dirty="0">
                <a:hlinkClick r:id="rId4"/>
              </a:rPr>
              <a:t>Chen, et.al., 2020 </a:t>
            </a:r>
            <a:endParaRPr lang="en-US" dirty="0"/>
          </a:p>
        </p:txBody>
      </p:sp>
    </p:spTree>
    <p:extLst>
      <p:ext uri="{BB962C8B-B14F-4D97-AF65-F5344CB8AC3E}">
        <p14:creationId xmlns:p14="http://schemas.microsoft.com/office/powerpoint/2010/main" val="42106079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55039"/>
            <a:ext cx="11385766" cy="1651163"/>
          </a:xfrm>
        </p:spPr>
        <p:txBody>
          <a:bodyPr/>
          <a:lstStyle/>
          <a:p>
            <a:pPr marL="0" indent="0">
              <a:buNone/>
            </a:pPr>
            <a:r>
              <a:rPr lang="en-US" sz="2800" dirty="0">
                <a:latin typeface="+mn-lt"/>
                <a:cs typeface="Segoe UI" panose="020B0502040204020203" pitchFamily="34" charset="0"/>
              </a:rPr>
              <a:t>Examples possible image crops</a:t>
            </a:r>
          </a:p>
          <a:p>
            <a:r>
              <a:rPr lang="en-US" sz="2800" dirty="0">
                <a:latin typeface="+mn-lt"/>
                <a:cs typeface="Segoe UI" panose="020B0502040204020203" pitchFamily="34" charset="0"/>
              </a:rPr>
              <a:t>A few of an infinite number of possibilities     </a:t>
            </a:r>
          </a:p>
        </p:txBody>
      </p:sp>
      <p:pic>
        <p:nvPicPr>
          <p:cNvPr id="6" name="Picture 5">
            <a:extLst>
              <a:ext uri="{FF2B5EF4-FFF2-40B4-BE49-F238E27FC236}">
                <a16:creationId xmlns:a16="http://schemas.microsoft.com/office/drawing/2014/main" id="{F4B1B450-0C92-3F1A-7E5D-97DCC14DC092}"/>
              </a:ext>
            </a:extLst>
          </p:cNvPr>
          <p:cNvPicPr>
            <a:picLocks noChangeAspect="1"/>
          </p:cNvPicPr>
          <p:nvPr/>
        </p:nvPicPr>
        <p:blipFill>
          <a:blip r:embed="rId3"/>
          <a:stretch>
            <a:fillRect/>
          </a:stretch>
        </p:blipFill>
        <p:spPr>
          <a:xfrm>
            <a:off x="2922388" y="2710310"/>
            <a:ext cx="5564282" cy="3569538"/>
          </a:xfrm>
          <a:prstGeom prst="rect">
            <a:avLst/>
          </a:prstGeom>
        </p:spPr>
      </p:pic>
      <p:sp>
        <p:nvSpPr>
          <p:cNvPr id="4" name="TextBox 3">
            <a:extLst>
              <a:ext uri="{FF2B5EF4-FFF2-40B4-BE49-F238E27FC236}">
                <a16:creationId xmlns:a16="http://schemas.microsoft.com/office/drawing/2014/main" id="{F98F5F16-AE4E-DADA-00D3-66FAFEBF63BE}"/>
              </a:ext>
            </a:extLst>
          </p:cNvPr>
          <p:cNvSpPr txBox="1"/>
          <p:nvPr/>
        </p:nvSpPr>
        <p:spPr>
          <a:xfrm>
            <a:off x="4540609" y="6383956"/>
            <a:ext cx="3202241" cy="369332"/>
          </a:xfrm>
          <a:prstGeom prst="rect">
            <a:avLst/>
          </a:prstGeom>
          <a:noFill/>
        </p:spPr>
        <p:txBody>
          <a:bodyPr wrap="square" rtlCol="0">
            <a:spAutoFit/>
          </a:bodyPr>
          <a:lstStyle/>
          <a:p>
            <a:r>
              <a:rPr lang="en-US" dirty="0"/>
              <a:t>From </a:t>
            </a:r>
            <a:r>
              <a:rPr lang="en-US" dirty="0">
                <a:hlinkClick r:id="rId4"/>
              </a:rPr>
              <a:t>Chen, et.al., 2020 </a:t>
            </a:r>
            <a:endParaRPr lang="en-US" dirty="0"/>
          </a:p>
        </p:txBody>
      </p:sp>
    </p:spTree>
    <p:extLst>
      <p:ext uri="{BB962C8B-B14F-4D97-AF65-F5344CB8AC3E}">
        <p14:creationId xmlns:p14="http://schemas.microsoft.com/office/powerpoint/2010/main" val="33218944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55039"/>
            <a:ext cx="11385766" cy="481875"/>
          </a:xfrm>
        </p:spPr>
        <p:txBody>
          <a:bodyPr/>
          <a:lstStyle/>
          <a:p>
            <a:pPr marL="0" indent="0">
              <a:buNone/>
            </a:pPr>
            <a:r>
              <a:rPr lang="en-US" sz="2800" dirty="0">
                <a:latin typeface="+mn-lt"/>
                <a:cs typeface="Segoe UI" panose="020B0502040204020203" pitchFamily="34" charset="0"/>
              </a:rPr>
              <a:t>How do some of the possible transformations behave? </a:t>
            </a:r>
          </a:p>
        </p:txBody>
      </p:sp>
      <p:pic>
        <p:nvPicPr>
          <p:cNvPr id="5" name="Picture 4">
            <a:extLst>
              <a:ext uri="{FF2B5EF4-FFF2-40B4-BE49-F238E27FC236}">
                <a16:creationId xmlns:a16="http://schemas.microsoft.com/office/drawing/2014/main" id="{BA81F643-7BC3-F5CA-6994-DD980DF7E432}"/>
              </a:ext>
            </a:extLst>
          </p:cNvPr>
          <p:cNvPicPr>
            <a:picLocks noChangeAspect="1"/>
          </p:cNvPicPr>
          <p:nvPr/>
        </p:nvPicPr>
        <p:blipFill>
          <a:blip r:embed="rId3"/>
          <a:stretch>
            <a:fillRect/>
          </a:stretch>
        </p:blipFill>
        <p:spPr>
          <a:xfrm>
            <a:off x="6379391" y="1920556"/>
            <a:ext cx="5103872" cy="3447856"/>
          </a:xfrm>
          <a:prstGeom prst="rect">
            <a:avLst/>
          </a:prstGeom>
        </p:spPr>
      </p:pic>
      <p:pic>
        <p:nvPicPr>
          <p:cNvPr id="8" name="Picture 7">
            <a:extLst>
              <a:ext uri="{FF2B5EF4-FFF2-40B4-BE49-F238E27FC236}">
                <a16:creationId xmlns:a16="http://schemas.microsoft.com/office/drawing/2014/main" id="{F01023A6-F030-07AF-936D-A0C637FB0C92}"/>
              </a:ext>
            </a:extLst>
          </p:cNvPr>
          <p:cNvPicPr>
            <a:picLocks noChangeAspect="1"/>
          </p:cNvPicPr>
          <p:nvPr/>
        </p:nvPicPr>
        <p:blipFill>
          <a:blip r:embed="rId4"/>
          <a:stretch>
            <a:fillRect/>
          </a:stretch>
        </p:blipFill>
        <p:spPr>
          <a:xfrm>
            <a:off x="519021" y="1942602"/>
            <a:ext cx="5131874" cy="4522147"/>
          </a:xfrm>
          <a:prstGeom prst="rect">
            <a:avLst/>
          </a:prstGeom>
        </p:spPr>
      </p:pic>
      <p:sp>
        <p:nvSpPr>
          <p:cNvPr id="9" name="Content Placeholder 2">
            <a:extLst>
              <a:ext uri="{FF2B5EF4-FFF2-40B4-BE49-F238E27FC236}">
                <a16:creationId xmlns:a16="http://schemas.microsoft.com/office/drawing/2014/main" id="{CCD8B8C6-15B3-7950-8506-4931A62E9678}"/>
              </a:ext>
            </a:extLst>
          </p:cNvPr>
          <p:cNvSpPr txBox="1">
            <a:spLocks/>
          </p:cNvSpPr>
          <p:nvPr/>
        </p:nvSpPr>
        <p:spPr>
          <a:xfrm>
            <a:off x="309362" y="1502809"/>
            <a:ext cx="5341533" cy="481875"/>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600" dirty="0">
                <a:latin typeface="+mn-lt"/>
                <a:cs typeface="Segoe UI" panose="020B0502040204020203" pitchFamily="34" charset="0"/>
              </a:rPr>
              <a:t>Interactions between transformations</a:t>
            </a:r>
          </a:p>
        </p:txBody>
      </p:sp>
      <p:sp>
        <p:nvSpPr>
          <p:cNvPr id="11" name="Content Placeholder 2">
            <a:extLst>
              <a:ext uri="{FF2B5EF4-FFF2-40B4-BE49-F238E27FC236}">
                <a16:creationId xmlns:a16="http://schemas.microsoft.com/office/drawing/2014/main" id="{0E9302D9-E04C-C42E-71D0-B56DA4AA6CCC}"/>
              </a:ext>
            </a:extLst>
          </p:cNvPr>
          <p:cNvSpPr txBox="1">
            <a:spLocks/>
          </p:cNvSpPr>
          <p:nvPr/>
        </p:nvSpPr>
        <p:spPr>
          <a:xfrm>
            <a:off x="6141730" y="1486941"/>
            <a:ext cx="5341533" cy="481875"/>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600" dirty="0">
                <a:latin typeface="+mn-lt"/>
                <a:cs typeface="Segoe UI" panose="020B0502040204020203" pitchFamily="34" charset="0"/>
              </a:rPr>
              <a:t>Importance of color distortion </a:t>
            </a:r>
          </a:p>
        </p:txBody>
      </p:sp>
      <p:sp>
        <p:nvSpPr>
          <p:cNvPr id="4" name="TextBox 3">
            <a:extLst>
              <a:ext uri="{FF2B5EF4-FFF2-40B4-BE49-F238E27FC236}">
                <a16:creationId xmlns:a16="http://schemas.microsoft.com/office/drawing/2014/main" id="{D6B06386-6FC5-82DE-86ED-929F9BA9718D}"/>
              </a:ext>
            </a:extLst>
          </p:cNvPr>
          <p:cNvSpPr txBox="1"/>
          <p:nvPr/>
        </p:nvSpPr>
        <p:spPr>
          <a:xfrm>
            <a:off x="4939986" y="6401884"/>
            <a:ext cx="3202241" cy="369332"/>
          </a:xfrm>
          <a:prstGeom prst="rect">
            <a:avLst/>
          </a:prstGeom>
          <a:noFill/>
        </p:spPr>
        <p:txBody>
          <a:bodyPr wrap="square" rtlCol="0">
            <a:spAutoFit/>
          </a:bodyPr>
          <a:lstStyle/>
          <a:p>
            <a:r>
              <a:rPr lang="en-US" dirty="0"/>
              <a:t>From </a:t>
            </a:r>
            <a:r>
              <a:rPr lang="en-US" dirty="0">
                <a:hlinkClick r:id="rId5"/>
              </a:rPr>
              <a:t>Chen, et.al., 2020 </a:t>
            </a:r>
            <a:endParaRPr lang="en-US" dirty="0"/>
          </a:p>
        </p:txBody>
      </p:sp>
    </p:spTree>
    <p:extLst>
      <p:ext uri="{BB962C8B-B14F-4D97-AF65-F5344CB8AC3E}">
        <p14:creationId xmlns:p14="http://schemas.microsoft.com/office/powerpoint/2010/main" val="753537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2"/>
            <a:ext cx="11647823" cy="674370"/>
          </a:xfrm>
        </p:spPr>
        <p:txBody>
          <a:bodyPr>
            <a:normAutofit/>
          </a:bodyPr>
          <a:lstStyle/>
          <a:p>
            <a:r>
              <a:rPr lang="en-US" sz="4000" dirty="0">
                <a:latin typeface="Segoe"/>
              </a:rPr>
              <a:t>Transfer Learning</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lnSpcReduction="10000"/>
          </a:bodyPr>
          <a:lstStyle/>
          <a:p>
            <a:pPr marL="0" indent="0">
              <a:buNone/>
            </a:pPr>
            <a:r>
              <a:rPr lang="en-GB" sz="2800" dirty="0">
                <a:latin typeface="+mn-lt"/>
                <a:ea typeface="Segoe UI" panose="020B0502040204020203" pitchFamily="34" charset="0"/>
                <a:cs typeface="Segoe UI" panose="020B0502040204020203" pitchFamily="34" charset="0"/>
              </a:rPr>
              <a:t>Transfer learning work flow</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Start with pre-trained backbone with frozen weights </a:t>
            </a:r>
          </a:p>
          <a:p>
            <a:pPr marL="914265" lvl="1" indent="-514350"/>
            <a:r>
              <a:rPr lang="en-GB" sz="2400" dirty="0">
                <a:latin typeface="+mn-lt"/>
                <a:ea typeface="Segoe UI" panose="020B0502040204020203" pitchFamily="34" charset="0"/>
                <a:cs typeface="Segoe UI" panose="020B0502040204020203" pitchFamily="34" charset="0"/>
              </a:rPr>
              <a:t>Pre-trained on large datasets        </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Add untrained task-specific head  (top) </a:t>
            </a:r>
          </a:p>
          <a:p>
            <a:pPr marL="914265" lvl="1" indent="-514350"/>
            <a:r>
              <a:rPr lang="en-GB" sz="2400" dirty="0">
                <a:latin typeface="+mn-lt"/>
                <a:ea typeface="Segoe UI" panose="020B0502040204020203" pitchFamily="34" charset="0"/>
                <a:cs typeface="Segoe UI" panose="020B0502040204020203" pitchFamily="34" charset="0"/>
              </a:rPr>
              <a:t>Or, use pretrained task-specific head?</a:t>
            </a:r>
          </a:p>
          <a:p>
            <a:pPr marL="914265" lvl="1" indent="-514350"/>
            <a:r>
              <a:rPr lang="en-GB" sz="2400" dirty="0">
                <a:latin typeface="+mn-lt"/>
                <a:ea typeface="Segoe UI" panose="020B0502040204020203" pitchFamily="34" charset="0"/>
                <a:cs typeface="Segoe UI" panose="020B0502040204020203" pitchFamily="34" charset="0"/>
              </a:rPr>
              <a:t>Fine tune pretrained task-specific head? </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Train task-specific head using task-specific dataset  </a:t>
            </a:r>
          </a:p>
          <a:p>
            <a:pPr marL="914265" lvl="1" indent="-514350"/>
            <a:r>
              <a:rPr lang="en-GB" sz="2400" dirty="0">
                <a:latin typeface="+mn-lt"/>
                <a:ea typeface="Segoe UI" panose="020B0502040204020203" pitchFamily="34" charset="0"/>
                <a:cs typeface="Segoe UI" panose="020B0502040204020203" pitchFamily="34" charset="0"/>
              </a:rPr>
              <a:t>Use pre-trained backbone feature map</a:t>
            </a:r>
          </a:p>
          <a:p>
            <a:pPr marL="514350" indent="-514350">
              <a:buFont typeface="+mj-lt"/>
              <a:buAutoNum type="arabicPeriod"/>
            </a:pPr>
            <a:r>
              <a:rPr lang="en-GB" sz="2800" dirty="0">
                <a:latin typeface="+mn-lt"/>
                <a:ea typeface="Segoe UI" panose="020B0502040204020203" pitchFamily="34" charset="0"/>
                <a:cs typeface="Segoe UI" panose="020B0502040204020203" pitchFamily="34" charset="0"/>
              </a:rPr>
              <a:t>Unfreeze (some?) backbone weights and fine-tune all weights using task-specific dataset  </a:t>
            </a:r>
          </a:p>
          <a:p>
            <a:pPr marL="914265" lvl="1" indent="-514350"/>
            <a:r>
              <a:rPr lang="en-GB" sz="2400" dirty="0">
                <a:latin typeface="+mn-lt"/>
                <a:ea typeface="Segoe UI" panose="020B0502040204020203" pitchFamily="34" charset="0"/>
                <a:cs typeface="Segoe UI" panose="020B0502040204020203" pitchFamily="34" charset="0"/>
              </a:rPr>
              <a:t>Fine-tune both backbone and head weights</a:t>
            </a:r>
          </a:p>
          <a:p>
            <a:pPr marL="914265" lvl="1" indent="-514350"/>
            <a:r>
              <a:rPr lang="en-GB" sz="2400" dirty="0">
                <a:latin typeface="+mn-lt"/>
                <a:ea typeface="Segoe UI" panose="020B0502040204020203" pitchFamily="34" charset="0"/>
                <a:cs typeface="Segoe UI" panose="020B0502040204020203" pitchFamily="34" charset="0"/>
              </a:rPr>
              <a:t>Feature map can become more task-specific  </a:t>
            </a:r>
          </a:p>
          <a:p>
            <a:pPr marL="514350" indent="-514350">
              <a:buFont typeface="+mj-lt"/>
              <a:buAutoNum type="arabicPeriod"/>
            </a:pPr>
            <a:endParaRPr lang="en-GB" sz="2800" dirty="0">
              <a:latin typeface="+mn-lt"/>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9517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5">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5">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445201"/>
              </a:xfrm>
            </p:spPr>
            <p:txBody>
              <a:bodyPr/>
              <a:lstStyle/>
              <a:p>
                <a:pPr marL="0" indent="0">
                  <a:buNone/>
                </a:pPr>
                <a:r>
                  <a:rPr lang="en-US" sz="2800" b="1" dirty="0">
                    <a:latin typeface="+mn-lt"/>
                    <a:cs typeface="Segoe UI" panose="020B0502040204020203" pitchFamily="34" charset="0"/>
                  </a:rPr>
                  <a:t>Contrastive loss function </a:t>
                </a:r>
                <a:r>
                  <a:rPr lang="en-US" sz="2800" dirty="0">
                    <a:latin typeface="+mn-lt"/>
                    <a:cs typeface="Segoe UI" panose="020B0502040204020203" pitchFamily="34" charset="0"/>
                  </a:rPr>
                  <a:t>measures difference between two images      </a:t>
                </a:r>
              </a:p>
              <a:p>
                <a:pPr marL="0" inden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𝑙</m:t>
                          </m:r>
                        </m:e>
                        <m:sub>
                          <m:r>
                            <a:rPr lang="en-US" sz="2400" b="0" i="1" smtClean="0">
                              <a:latin typeface="Cambria Math" panose="02040503050406030204" pitchFamily="18" charset="0"/>
                              <a:cs typeface="Segoe UI" panose="020B0502040204020203" pitchFamily="34" charset="0"/>
                            </a:rPr>
                            <m:t>𝑖</m:t>
                          </m:r>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𝑗</m:t>
                          </m:r>
                        </m:sub>
                      </m:sSub>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𝑙𝑜𝑔</m:t>
                      </m:r>
                      <m:f>
                        <m:fPr>
                          <m:ctrlPr>
                            <a:rPr lang="en-US" sz="2400" b="0" i="1" smtClean="0">
                              <a:latin typeface="Cambria Math" panose="02040503050406030204" pitchFamily="18" charset="0"/>
                              <a:cs typeface="Segoe UI" panose="020B0502040204020203" pitchFamily="34" charset="0"/>
                            </a:rPr>
                          </m:ctrlPr>
                        </m:fPr>
                        <m:num>
                          <m:func>
                            <m:funcPr>
                              <m:ctrlPr>
                                <a:rPr lang="en-US" sz="2400" b="0" i="1" smtClean="0">
                                  <a:latin typeface="Cambria Math" panose="02040503050406030204" pitchFamily="18" charset="0"/>
                                  <a:cs typeface="Segoe UI" panose="020B0502040204020203" pitchFamily="34" charset="0"/>
                                </a:rPr>
                              </m:ctrlPr>
                            </m:funcPr>
                            <m:fName>
                              <m:r>
                                <m:rPr>
                                  <m:sty m:val="p"/>
                                </m:rPr>
                                <a:rPr lang="en-US" sz="2400" b="0" i="0" smtClean="0">
                                  <a:latin typeface="Cambria Math" panose="02040503050406030204" pitchFamily="18" charset="0"/>
                                  <a:cs typeface="Segoe UI" panose="020B0502040204020203" pitchFamily="34" charset="0"/>
                                </a:rPr>
                                <m:t>exp</m:t>
                              </m:r>
                            </m:fName>
                            <m:e>
                              <m:d>
                                <m:dPr>
                                  <m:ctrlPr>
                                    <a:rPr lang="en-US" sz="2400" b="0" i="1" smtClean="0">
                                      <a:latin typeface="Cambria Math" panose="02040503050406030204" pitchFamily="18" charset="0"/>
                                      <a:cs typeface="Segoe UI" panose="020B0502040204020203" pitchFamily="34" charset="0"/>
                                    </a:rPr>
                                  </m:ctrlPr>
                                </m:dPr>
                                <m:e>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𝑠𝑖𝑚</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𝑖</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𝑗</m:t>
                                              </m:r>
                                            </m:sub>
                                          </m:sSub>
                                        </m:e>
                                      </m:d>
                                    </m:num>
                                    <m:den>
                                      <m:r>
                                        <a:rPr lang="en-US" sz="2400" b="0" i="1" smtClean="0">
                                          <a:latin typeface="Cambria Math" panose="02040503050406030204" pitchFamily="18" charset="0"/>
                                          <a:ea typeface="Cambria Math" panose="02040503050406030204" pitchFamily="18" charset="0"/>
                                          <a:cs typeface="Segoe UI" panose="020B0502040204020203" pitchFamily="34" charset="0"/>
                                        </a:rPr>
                                        <m:t>𝜏</m:t>
                                      </m:r>
                                    </m:den>
                                  </m:f>
                                </m:e>
                              </m:d>
                            </m:e>
                          </m:func>
                        </m:num>
                        <m:den>
                          <m:nary>
                            <m:naryPr>
                              <m:chr m:val="∑"/>
                              <m:ctrlPr>
                                <a:rPr lang="en-US" sz="2400" b="0" i="1" smtClean="0">
                                  <a:latin typeface="Cambria Math" panose="02040503050406030204" pitchFamily="18" charset="0"/>
                                  <a:cs typeface="Segoe UI" panose="020B0502040204020203" pitchFamily="34" charset="0"/>
                                </a:rPr>
                              </m:ctrlPr>
                            </m:naryPr>
                            <m:sub>
                              <m:r>
                                <m:rPr>
                                  <m:brk m:alnAt="23"/>
                                </m:rPr>
                                <a:rPr lang="en-US" sz="2400" b="0" i="1" smtClean="0">
                                  <a:latin typeface="Cambria Math" panose="02040503050406030204" pitchFamily="18" charset="0"/>
                                  <a:cs typeface="Segoe UI" panose="020B0502040204020203" pitchFamily="34" charset="0"/>
                                </a:rPr>
                                <m:t>𝑘</m:t>
                              </m:r>
                              <m:r>
                                <a:rPr lang="en-US" sz="2400" b="0" i="1" smtClean="0">
                                  <a:latin typeface="Cambria Math" panose="02040503050406030204" pitchFamily="18" charset="0"/>
                                  <a:cs typeface="Segoe UI" panose="020B0502040204020203" pitchFamily="34" charset="0"/>
                                </a:rPr>
                                <m:t>=1,</m:t>
                              </m:r>
                              <m:r>
                                <a:rPr lang="en-US" sz="2400" b="0" i="1" smtClean="0">
                                  <a:latin typeface="Cambria Math" panose="02040503050406030204" pitchFamily="18" charset="0"/>
                                  <a:cs typeface="Segoe UI" panose="020B0502040204020203" pitchFamily="34" charset="0"/>
                                </a:rPr>
                                <m:t>𝑘</m:t>
                              </m:r>
                              <m:r>
                                <a:rPr lang="en-US" sz="2400" b="0" i="1" smtClean="0">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𝑖</m:t>
                              </m:r>
                            </m:sub>
                            <m:sup>
                              <m:r>
                                <a:rPr lang="en-US" sz="2400" b="0" i="1" smtClean="0">
                                  <a:latin typeface="Cambria Math" panose="02040503050406030204" pitchFamily="18" charset="0"/>
                                  <a:cs typeface="Segoe UI" panose="020B0502040204020203" pitchFamily="34" charset="0"/>
                                </a:rPr>
                                <m:t>2</m:t>
                              </m:r>
                              <m:r>
                                <a:rPr lang="en-US" sz="2400" b="0" i="1" smtClean="0">
                                  <a:latin typeface="Cambria Math" panose="02040503050406030204" pitchFamily="18" charset="0"/>
                                  <a:cs typeface="Segoe UI" panose="020B0502040204020203" pitchFamily="34" charset="0"/>
                                </a:rPr>
                                <m:t>𝑁</m:t>
                              </m:r>
                            </m:sup>
                            <m:e>
                              <m:func>
                                <m:funcPr>
                                  <m:ctrlPr>
                                    <a:rPr lang="en-US" sz="2400" i="1">
                                      <a:latin typeface="Cambria Math" panose="02040503050406030204" pitchFamily="18" charset="0"/>
                                      <a:cs typeface="Segoe UI" panose="020B0502040204020203" pitchFamily="34" charset="0"/>
                                    </a:rPr>
                                  </m:ctrlPr>
                                </m:funcPr>
                                <m:fName>
                                  <m:r>
                                    <m:rPr>
                                      <m:sty m:val="p"/>
                                    </m:rPr>
                                    <a:rPr lang="en-US" sz="2400">
                                      <a:latin typeface="Cambria Math" panose="02040503050406030204" pitchFamily="18" charset="0"/>
                                      <a:cs typeface="Segoe UI" panose="020B0502040204020203" pitchFamily="34" charset="0"/>
                                    </a:rPr>
                                    <m:t>exp</m:t>
                                  </m:r>
                                </m:fName>
                                <m:e>
                                  <m:d>
                                    <m:dPr>
                                      <m:ctrlPr>
                                        <a:rPr lang="en-US" sz="2400" i="1">
                                          <a:latin typeface="Cambria Math" panose="02040503050406030204" pitchFamily="18" charset="0"/>
                                          <a:cs typeface="Segoe UI" panose="020B0502040204020203" pitchFamily="34" charset="0"/>
                                        </a:rPr>
                                      </m:ctrlPr>
                                    </m:dPr>
                                    <m:e>
                                      <m:f>
                                        <m:fPr>
                                          <m:ctrlPr>
                                            <a:rPr lang="en-US" sz="2400" i="1">
                                              <a:latin typeface="Cambria Math" panose="02040503050406030204" pitchFamily="18" charset="0"/>
                                              <a:cs typeface="Segoe UI" panose="020B0502040204020203" pitchFamily="34" charset="0"/>
                                            </a:rPr>
                                          </m:ctrlPr>
                                        </m:fPr>
                                        <m:num>
                                          <m:r>
                                            <a:rPr lang="en-US" sz="2400" i="1">
                                              <a:latin typeface="Cambria Math" panose="02040503050406030204" pitchFamily="18" charset="0"/>
                                              <a:cs typeface="Segoe UI" panose="020B0502040204020203" pitchFamily="34" charset="0"/>
                                            </a:rPr>
                                            <m:t>𝑠𝑖𝑚</m:t>
                                          </m:r>
                                          <m:d>
                                            <m:dPr>
                                              <m:ctrlPr>
                                                <a:rPr lang="en-US" sz="2400" i="1">
                                                  <a:latin typeface="Cambria Math" panose="02040503050406030204" pitchFamily="18" charset="0"/>
                                                  <a:cs typeface="Segoe UI" panose="020B0502040204020203" pitchFamily="34" charset="0"/>
                                                </a:rPr>
                                              </m:ctrlPr>
                                            </m:dPr>
                                            <m:e>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𝑖</m:t>
                                                  </m:r>
                                                </m:sub>
                                              </m:sSub>
                                              <m:r>
                                                <a:rPr lang="en-US" sz="2400" i="1">
                                                  <a:latin typeface="Cambria Math" panose="02040503050406030204" pitchFamily="18" charset="0"/>
                                                  <a:cs typeface="Segoe UI" panose="020B0502040204020203" pitchFamily="34" charset="0"/>
                                                </a:rPr>
                                                <m:t>,</m:t>
                                              </m:r>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𝑘</m:t>
                                                  </m:r>
                                                </m:sub>
                                              </m:sSub>
                                            </m:e>
                                          </m:d>
                                        </m:num>
                                        <m:den>
                                          <m:r>
                                            <a:rPr lang="en-US" sz="2400" i="1">
                                              <a:latin typeface="Cambria Math" panose="02040503050406030204" pitchFamily="18" charset="0"/>
                                              <a:ea typeface="Cambria Math" panose="02040503050406030204" pitchFamily="18" charset="0"/>
                                              <a:cs typeface="Segoe UI" panose="020B0502040204020203" pitchFamily="34" charset="0"/>
                                            </a:rPr>
                                            <m:t>𝜏</m:t>
                                          </m:r>
                                        </m:den>
                                      </m:f>
                                    </m:e>
                                  </m:d>
                                </m:e>
                              </m:func>
                            </m:e>
                          </m:nary>
                        </m:den>
                      </m:f>
                    </m:oMath>
                  </m:oMathPara>
                </a14:m>
                <a:endParaRPr lang="en-US" sz="2400" b="0" dirty="0">
                  <a:latin typeface="+mn-lt"/>
                  <a:cs typeface="Segoe UI" panose="020B0502040204020203" pitchFamily="34" charset="0"/>
                </a:endParaRPr>
              </a:p>
              <a:p>
                <a:pPr marL="0" indent="0">
                  <a:buNone/>
                </a:pPr>
                <a:r>
                  <a:rPr lang="en-US" sz="2400" dirty="0">
                    <a:latin typeface="+mn-lt"/>
                    <a:cs typeface="Segoe UI" panose="020B0502040204020203" pitchFamily="34" charset="0"/>
                  </a:rPr>
                  <a:t>Where      </a:t>
                </a:r>
              </a:p>
              <a:p>
                <a:pPr marL="0" indent="0">
                  <a:buNone/>
                </a:pPr>
                <a14:m>
                  <m:oMath xmlns:m="http://schemas.openxmlformats.org/officeDocument/2006/math">
                    <m:r>
                      <a:rPr lang="en-US" sz="2400" b="0" i="1" smtClean="0">
                        <a:latin typeface="Cambria Math" panose="02040503050406030204" pitchFamily="18" charset="0"/>
                        <a:cs typeface="Segoe UI" panose="020B0502040204020203" pitchFamily="34" charset="0"/>
                      </a:rPr>
                      <m:t>𝑠𝑖𝑚</m:t>
                    </m:r>
                    <m:d>
                      <m:dPr>
                        <m:ctrlPr>
                          <a:rPr lang="en-US" sz="2400" b="0" i="1" smtClean="0">
                            <a:latin typeface="Cambria Math" panose="02040503050406030204" pitchFamily="18" charset="0"/>
                            <a:cs typeface="Segoe UI" panose="020B0502040204020203" pitchFamily="34" charset="0"/>
                          </a:rPr>
                        </m:ctrlPr>
                      </m:dPr>
                      <m:e>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𝑖</m:t>
                            </m:r>
                          </m:sub>
                        </m:sSub>
                        <m:r>
                          <a:rPr lang="en-US" sz="2400" i="1">
                            <a:latin typeface="Cambria Math" panose="02040503050406030204" pitchFamily="18" charset="0"/>
                            <a:cs typeface="Segoe UI" panose="020B0502040204020203" pitchFamily="34" charset="0"/>
                          </a:rPr>
                          <m:t>,</m:t>
                        </m:r>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𝑗</m:t>
                            </m:r>
                          </m:sub>
                        </m:sSub>
                      </m:e>
                    </m:d>
                    <m:r>
                      <a:rPr lang="en-US" sz="2400" b="0" i="1" smtClean="0">
                        <a:latin typeface="Cambria Math" panose="02040503050406030204" pitchFamily="18"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𝑖</m:t>
                            </m:r>
                          </m:sub>
                        </m:sSub>
                        <m:r>
                          <a:rPr lang="en-US" sz="240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400" i="1" smtClean="0">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𝑗</m:t>
                            </m:r>
                          </m:sub>
                        </m:sSub>
                      </m:num>
                      <m:den>
                        <m:d>
                          <m:dPr>
                            <m:begChr m:val="‖"/>
                            <m:endChr m:val="‖"/>
                            <m:ctrlPr>
                              <a:rPr lang="en-US" sz="2400" b="0" i="1" smtClean="0">
                                <a:latin typeface="Cambria Math" panose="02040503050406030204" pitchFamily="18" charset="0"/>
                                <a:cs typeface="Segoe UI" panose="020B0502040204020203" pitchFamily="34" charset="0"/>
                              </a:rPr>
                            </m:ctrlPr>
                          </m:dPr>
                          <m:e>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𝑖</m:t>
                                </m:r>
                              </m:sub>
                            </m:sSub>
                          </m:e>
                        </m:d>
                        <m:d>
                          <m:dPr>
                            <m:begChr m:val="‖"/>
                            <m:endChr m:val="‖"/>
                            <m:ctrlPr>
                              <a:rPr lang="en-US" sz="2400" i="1">
                                <a:latin typeface="Cambria Math" panose="02040503050406030204" pitchFamily="18" charset="0"/>
                                <a:cs typeface="Segoe UI" panose="020B0502040204020203" pitchFamily="34" charset="0"/>
                              </a:rPr>
                            </m:ctrlPr>
                          </m:dPr>
                          <m:e>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𝑗</m:t>
                                </m:r>
                              </m:sub>
                            </m:sSub>
                          </m:e>
                        </m:d>
                      </m:den>
                    </m:f>
                  </m:oMath>
                </a14:m>
                <a:r>
                  <a:rPr lang="en-US" sz="2400" dirty="0">
                    <a:latin typeface="+mn-lt"/>
                    <a:cs typeface="Segoe UI" panose="020B0502040204020203" pitchFamily="34" charset="0"/>
                  </a:rPr>
                  <a:t> is the cosign similarity      </a:t>
                </a:r>
              </a:p>
              <a:p>
                <a:pPr marL="0" indent="0">
                  <a:buNone/>
                </a:pPr>
                <a14:m>
                  <m:oMath xmlns:m="http://schemas.openxmlformats.org/officeDocument/2006/math">
                    <m:r>
                      <a:rPr lang="en-US" sz="2400" i="1" smtClean="0">
                        <a:latin typeface="Cambria Math" panose="02040503050406030204" pitchFamily="18" charset="0"/>
                        <a:ea typeface="Cambria Math" panose="02040503050406030204" pitchFamily="18" charset="0"/>
                        <a:cs typeface="Segoe UI" panose="020B0502040204020203" pitchFamily="34" charset="0"/>
                      </a:rPr>
                      <m:t>𝜏</m:t>
                    </m:r>
                    <m:r>
                      <a:rPr lang="en-US" sz="24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a (pseudo) temperature parameter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940525"/>
                <a:ext cx="11525250" cy="5445201"/>
              </a:xfrm>
              <a:blipFill>
                <a:blip r:embed="rId3"/>
                <a:stretch>
                  <a:fillRect l="-1058" t="-1007"/>
                </a:stretch>
              </a:blipFill>
            </p:spPr>
            <p:txBody>
              <a:bodyPr/>
              <a:lstStyle/>
              <a:p>
                <a:r>
                  <a:rPr lang="en-US">
                    <a:noFill/>
                  </a:rPr>
                  <a:t> </a:t>
                </a:r>
              </a:p>
            </p:txBody>
          </p:sp>
        </mc:Fallback>
      </mc:AlternateContent>
    </p:spTree>
    <p:extLst>
      <p:ext uri="{BB962C8B-B14F-4D97-AF65-F5344CB8AC3E}">
        <p14:creationId xmlns:p14="http://schemas.microsoft.com/office/powerpoint/2010/main" val="8315341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445201"/>
              </a:xfrm>
            </p:spPr>
            <p:txBody>
              <a:bodyPr/>
              <a:lstStyle/>
              <a:p>
                <a:pPr marL="0" indent="0">
                  <a:buNone/>
                </a:pPr>
                <a:r>
                  <a:rPr lang="en-US" sz="2800" b="1" dirty="0">
                    <a:latin typeface="+mn-lt"/>
                    <a:cs typeface="Segoe UI" panose="020B0502040204020203" pitchFamily="34" charset="0"/>
                  </a:rPr>
                  <a:t>Contrastive loss function </a:t>
                </a:r>
                <a:r>
                  <a:rPr lang="en-US" sz="2800" dirty="0">
                    <a:latin typeface="+mn-lt"/>
                    <a:cs typeface="Segoe UI" panose="020B0502040204020203" pitchFamily="34" charset="0"/>
                  </a:rPr>
                  <a:t>measures difference between two images      </a:t>
                </a:r>
              </a:p>
              <a:p>
                <a:pPr marL="0" inden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𝑙</m:t>
                          </m:r>
                        </m:e>
                        <m:sub>
                          <m:r>
                            <a:rPr lang="en-US" sz="2400" b="0" i="1" smtClean="0">
                              <a:latin typeface="Cambria Math" panose="02040503050406030204" pitchFamily="18" charset="0"/>
                              <a:cs typeface="Segoe UI" panose="020B0502040204020203" pitchFamily="34" charset="0"/>
                            </a:rPr>
                            <m:t>𝑖</m:t>
                          </m:r>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𝑗</m:t>
                          </m:r>
                        </m:sub>
                      </m:sSub>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𝑙𝑜𝑔</m:t>
                      </m:r>
                      <m:f>
                        <m:fPr>
                          <m:ctrlPr>
                            <a:rPr lang="en-US" sz="2400" b="0" i="1" smtClean="0">
                              <a:latin typeface="Cambria Math" panose="02040503050406030204" pitchFamily="18" charset="0"/>
                              <a:cs typeface="Segoe UI" panose="020B0502040204020203" pitchFamily="34" charset="0"/>
                            </a:rPr>
                          </m:ctrlPr>
                        </m:fPr>
                        <m:num>
                          <m:func>
                            <m:funcPr>
                              <m:ctrlPr>
                                <a:rPr lang="en-US" sz="2400" b="0" i="1" smtClean="0">
                                  <a:latin typeface="Cambria Math" panose="02040503050406030204" pitchFamily="18" charset="0"/>
                                  <a:cs typeface="Segoe UI" panose="020B0502040204020203" pitchFamily="34" charset="0"/>
                                </a:rPr>
                              </m:ctrlPr>
                            </m:funcPr>
                            <m:fName>
                              <m:r>
                                <m:rPr>
                                  <m:sty m:val="p"/>
                                </m:rPr>
                                <a:rPr lang="en-US" sz="2400" b="0" i="0" smtClean="0">
                                  <a:latin typeface="Cambria Math" panose="02040503050406030204" pitchFamily="18" charset="0"/>
                                  <a:cs typeface="Segoe UI" panose="020B0502040204020203" pitchFamily="34" charset="0"/>
                                </a:rPr>
                                <m:t>exp</m:t>
                              </m:r>
                            </m:fName>
                            <m:e>
                              <m:d>
                                <m:dPr>
                                  <m:ctrlPr>
                                    <a:rPr lang="en-US" sz="2400" b="0" i="1" smtClean="0">
                                      <a:latin typeface="Cambria Math" panose="02040503050406030204" pitchFamily="18" charset="0"/>
                                      <a:cs typeface="Segoe UI" panose="020B0502040204020203" pitchFamily="34" charset="0"/>
                                    </a:rPr>
                                  </m:ctrlPr>
                                </m:dPr>
                                <m:e>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𝑠𝑖𝑚</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𝑖</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𝑗</m:t>
                                              </m:r>
                                            </m:sub>
                                          </m:sSub>
                                        </m:e>
                                      </m:d>
                                    </m:num>
                                    <m:den>
                                      <m:r>
                                        <a:rPr lang="en-US" sz="2400" b="0" i="1" smtClean="0">
                                          <a:latin typeface="Cambria Math" panose="02040503050406030204" pitchFamily="18" charset="0"/>
                                          <a:ea typeface="Cambria Math" panose="02040503050406030204" pitchFamily="18" charset="0"/>
                                          <a:cs typeface="Segoe UI" panose="020B0502040204020203" pitchFamily="34" charset="0"/>
                                        </a:rPr>
                                        <m:t>𝜏</m:t>
                                      </m:r>
                                    </m:den>
                                  </m:f>
                                </m:e>
                              </m:d>
                            </m:e>
                          </m:func>
                        </m:num>
                        <m:den>
                          <m:nary>
                            <m:naryPr>
                              <m:chr m:val="∑"/>
                              <m:ctrlPr>
                                <a:rPr lang="en-US" sz="2400" b="0" i="1" smtClean="0">
                                  <a:latin typeface="Cambria Math" panose="02040503050406030204" pitchFamily="18" charset="0"/>
                                  <a:cs typeface="Segoe UI" panose="020B0502040204020203" pitchFamily="34" charset="0"/>
                                </a:rPr>
                              </m:ctrlPr>
                            </m:naryPr>
                            <m:sub>
                              <m:r>
                                <m:rPr>
                                  <m:brk m:alnAt="23"/>
                                </m:rPr>
                                <a:rPr lang="en-US" sz="2400" b="0" i="1" smtClean="0">
                                  <a:latin typeface="Cambria Math" panose="02040503050406030204" pitchFamily="18" charset="0"/>
                                  <a:cs typeface="Segoe UI" panose="020B0502040204020203" pitchFamily="34" charset="0"/>
                                </a:rPr>
                                <m:t>𝑘</m:t>
                              </m:r>
                              <m:r>
                                <a:rPr lang="en-US" sz="2400" b="0" i="1" smtClean="0">
                                  <a:latin typeface="Cambria Math" panose="02040503050406030204" pitchFamily="18" charset="0"/>
                                  <a:cs typeface="Segoe UI" panose="020B0502040204020203" pitchFamily="34" charset="0"/>
                                </a:rPr>
                                <m:t>=1,</m:t>
                              </m:r>
                              <m:r>
                                <a:rPr lang="en-US" sz="2400" b="0" i="1" smtClean="0">
                                  <a:latin typeface="Cambria Math" panose="02040503050406030204" pitchFamily="18" charset="0"/>
                                  <a:cs typeface="Segoe UI" panose="020B0502040204020203" pitchFamily="34" charset="0"/>
                                </a:rPr>
                                <m:t>𝑘</m:t>
                              </m:r>
                              <m:r>
                                <a:rPr lang="en-US" sz="2400" b="0" i="1" smtClean="0">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𝑖</m:t>
                              </m:r>
                            </m:sub>
                            <m:sup>
                              <m:r>
                                <a:rPr lang="en-US" sz="2400" b="0" i="1" smtClean="0">
                                  <a:latin typeface="Cambria Math" panose="02040503050406030204" pitchFamily="18" charset="0"/>
                                  <a:cs typeface="Segoe UI" panose="020B0502040204020203" pitchFamily="34" charset="0"/>
                                </a:rPr>
                                <m:t>2</m:t>
                              </m:r>
                              <m:r>
                                <a:rPr lang="en-US" sz="2400" b="0" i="1" smtClean="0">
                                  <a:latin typeface="Cambria Math" panose="02040503050406030204" pitchFamily="18" charset="0"/>
                                  <a:cs typeface="Segoe UI" panose="020B0502040204020203" pitchFamily="34" charset="0"/>
                                </a:rPr>
                                <m:t>𝑁</m:t>
                              </m:r>
                            </m:sup>
                            <m:e>
                              <m:func>
                                <m:funcPr>
                                  <m:ctrlPr>
                                    <a:rPr lang="en-US" sz="2400" i="1">
                                      <a:latin typeface="Cambria Math" panose="02040503050406030204" pitchFamily="18" charset="0"/>
                                      <a:cs typeface="Segoe UI" panose="020B0502040204020203" pitchFamily="34" charset="0"/>
                                    </a:rPr>
                                  </m:ctrlPr>
                                </m:funcPr>
                                <m:fName>
                                  <m:r>
                                    <m:rPr>
                                      <m:sty m:val="p"/>
                                    </m:rPr>
                                    <a:rPr lang="en-US" sz="2400">
                                      <a:latin typeface="Cambria Math" panose="02040503050406030204" pitchFamily="18" charset="0"/>
                                      <a:cs typeface="Segoe UI" panose="020B0502040204020203" pitchFamily="34" charset="0"/>
                                    </a:rPr>
                                    <m:t>exp</m:t>
                                  </m:r>
                                </m:fName>
                                <m:e>
                                  <m:d>
                                    <m:dPr>
                                      <m:ctrlPr>
                                        <a:rPr lang="en-US" sz="2400" i="1">
                                          <a:latin typeface="Cambria Math" panose="02040503050406030204" pitchFamily="18" charset="0"/>
                                          <a:cs typeface="Segoe UI" panose="020B0502040204020203" pitchFamily="34" charset="0"/>
                                        </a:rPr>
                                      </m:ctrlPr>
                                    </m:dPr>
                                    <m:e>
                                      <m:f>
                                        <m:fPr>
                                          <m:ctrlPr>
                                            <a:rPr lang="en-US" sz="2400" i="1">
                                              <a:latin typeface="Cambria Math" panose="02040503050406030204" pitchFamily="18" charset="0"/>
                                              <a:cs typeface="Segoe UI" panose="020B0502040204020203" pitchFamily="34" charset="0"/>
                                            </a:rPr>
                                          </m:ctrlPr>
                                        </m:fPr>
                                        <m:num>
                                          <m:r>
                                            <a:rPr lang="en-US" sz="2400" i="1">
                                              <a:latin typeface="Cambria Math" panose="02040503050406030204" pitchFamily="18" charset="0"/>
                                              <a:cs typeface="Segoe UI" panose="020B0502040204020203" pitchFamily="34" charset="0"/>
                                            </a:rPr>
                                            <m:t>𝑠𝑖𝑚</m:t>
                                          </m:r>
                                          <m:d>
                                            <m:dPr>
                                              <m:ctrlPr>
                                                <a:rPr lang="en-US" sz="2400" i="1">
                                                  <a:latin typeface="Cambria Math" panose="02040503050406030204" pitchFamily="18" charset="0"/>
                                                  <a:cs typeface="Segoe UI" panose="020B0502040204020203" pitchFamily="34" charset="0"/>
                                                </a:rPr>
                                              </m:ctrlPr>
                                            </m:dPr>
                                            <m:e>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𝑖</m:t>
                                                  </m:r>
                                                </m:sub>
                                              </m:sSub>
                                              <m:r>
                                                <a:rPr lang="en-US" sz="2400" i="1">
                                                  <a:latin typeface="Cambria Math" panose="02040503050406030204" pitchFamily="18" charset="0"/>
                                                  <a:cs typeface="Segoe UI" panose="020B0502040204020203" pitchFamily="34" charset="0"/>
                                                </a:rPr>
                                                <m:t>,</m:t>
                                              </m:r>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𝑘</m:t>
                                                  </m:r>
                                                </m:sub>
                                              </m:sSub>
                                            </m:e>
                                          </m:d>
                                        </m:num>
                                        <m:den>
                                          <m:r>
                                            <a:rPr lang="en-US" sz="2400" i="1">
                                              <a:latin typeface="Cambria Math" panose="02040503050406030204" pitchFamily="18" charset="0"/>
                                              <a:ea typeface="Cambria Math" panose="02040503050406030204" pitchFamily="18" charset="0"/>
                                              <a:cs typeface="Segoe UI" panose="020B0502040204020203" pitchFamily="34" charset="0"/>
                                            </a:rPr>
                                            <m:t>𝜏</m:t>
                                          </m:r>
                                        </m:den>
                                      </m:f>
                                    </m:e>
                                  </m:d>
                                </m:e>
                              </m:func>
                            </m:e>
                          </m:nary>
                        </m:den>
                      </m:f>
                    </m:oMath>
                  </m:oMathPara>
                </a14:m>
                <a:endParaRPr lang="en-US" sz="2400" b="0" dirty="0">
                  <a:latin typeface="+mn-lt"/>
                  <a:cs typeface="Segoe UI" panose="020B0502040204020203" pitchFamily="34" charset="0"/>
                </a:endParaRPr>
              </a:p>
              <a:p>
                <a:pPr marL="0" indent="0">
                  <a:buNone/>
                </a:pPr>
                <a:r>
                  <a:rPr lang="en-US" sz="2400" dirty="0">
                    <a:latin typeface="+mn-lt"/>
                    <a:cs typeface="Segoe UI" panose="020B0502040204020203" pitchFamily="34" charset="0"/>
                  </a:rPr>
                  <a:t>How can we understand this loss function?      </a:t>
                </a:r>
              </a:p>
              <a:p>
                <a:r>
                  <a:rPr lang="en-US" sz="2400" dirty="0">
                    <a:latin typeface="+mn-lt"/>
                    <a:cs typeface="Segoe UI" panose="020B0502040204020203" pitchFamily="34" charset="0"/>
                  </a:rPr>
                  <a:t>We want the </a:t>
                </a:r>
                <a:r>
                  <a:rPr lang="en-US" sz="2400" b="1" dirty="0">
                    <a:latin typeface="+mn-lt"/>
                    <a:cs typeface="Segoe UI" panose="020B0502040204020203" pitchFamily="34" charset="0"/>
                  </a:rPr>
                  <a:t>learned feature map, </a:t>
                </a:r>
                <a14:m>
                  <m:oMath xmlns:m="http://schemas.openxmlformats.org/officeDocument/2006/math">
                    <m:r>
                      <a:rPr lang="en-US" sz="2400" b="1" i="1" smtClean="0">
                        <a:latin typeface="Cambria Math" panose="02040503050406030204" pitchFamily="18" charset="0"/>
                        <a:cs typeface="Segoe UI" panose="020B0502040204020203" pitchFamily="34" charset="0"/>
                      </a:rPr>
                      <m:t>𝒇</m:t>
                    </m:r>
                    <m:r>
                      <a:rPr lang="en-US" sz="2400" b="1" i="1" smtClean="0">
                        <a:latin typeface="Cambria Math" panose="02040503050406030204" pitchFamily="18" charset="0"/>
                        <a:cs typeface="Segoe UI" panose="020B0502040204020203" pitchFamily="34" charset="0"/>
                      </a:rPr>
                      <m:t>(</m:t>
                    </m:r>
                    <m:sSub>
                      <m:sSubPr>
                        <m:ctrlPr>
                          <a:rPr lang="en-US" sz="2400" b="1" i="1">
                            <a:latin typeface="Cambria Math" panose="02040503050406030204" pitchFamily="18" charset="0"/>
                            <a:cs typeface="Segoe UI" panose="020B0502040204020203" pitchFamily="34" charset="0"/>
                          </a:rPr>
                        </m:ctrlPr>
                      </m:sSubPr>
                      <m:e>
                        <m:acc>
                          <m:accPr>
                            <m:chr m:val="̃"/>
                            <m:ctrlPr>
                              <a:rPr lang="en-US" sz="2400" b="1" i="1">
                                <a:latin typeface="Cambria Math" panose="02040503050406030204" pitchFamily="18" charset="0"/>
                                <a:cs typeface="Segoe UI" panose="020B0502040204020203" pitchFamily="34" charset="0"/>
                              </a:rPr>
                            </m:ctrlPr>
                          </m:accPr>
                          <m:e>
                            <m:r>
                              <a:rPr lang="en-US" sz="2400" b="1" i="1">
                                <a:latin typeface="Cambria Math" panose="02040503050406030204" pitchFamily="18" charset="0"/>
                                <a:cs typeface="Segoe UI" panose="020B0502040204020203" pitchFamily="34" charset="0"/>
                              </a:rPr>
                              <m:t>𝒙</m:t>
                            </m:r>
                          </m:e>
                        </m:acc>
                      </m:e>
                      <m:sub>
                        <m:r>
                          <a:rPr lang="en-US" sz="2400" b="1" i="1">
                            <a:latin typeface="Cambria Math" panose="02040503050406030204" pitchFamily="18" charset="0"/>
                            <a:cs typeface="Segoe UI" panose="020B0502040204020203" pitchFamily="34" charset="0"/>
                          </a:rPr>
                          <m:t>.</m:t>
                        </m:r>
                      </m:sub>
                    </m:sSub>
                    <m:r>
                      <a:rPr lang="en-US" sz="2400" b="1" i="1">
                        <a:latin typeface="Cambria Math" panose="02040503050406030204" pitchFamily="18" charset="0"/>
                        <a:ea typeface="Cambria Math" panose="02040503050406030204" pitchFamily="18" charset="0"/>
                        <a:cs typeface="Segoe UI" panose="020B0502040204020203" pitchFamily="34" charset="0"/>
                      </a:rPr>
                      <m:t>)</m:t>
                    </m:r>
                  </m:oMath>
                </a14:m>
                <a:r>
                  <a:rPr lang="en-US" sz="2400" b="1" dirty="0">
                    <a:cs typeface="Segoe UI" panose="020B0502040204020203" pitchFamily="34" charset="0"/>
                  </a:rPr>
                  <a:t>,</a:t>
                </a:r>
                <a:r>
                  <a:rPr lang="en-US" sz="2400" dirty="0">
                    <a:latin typeface="+mn-lt"/>
                    <a:cs typeface="Segoe UI" panose="020B0502040204020203" pitchFamily="34" charset="0"/>
                  </a:rPr>
                  <a:t> to have the following properties when </a:t>
                </a:r>
                <a:r>
                  <a:rPr lang="en-US" sz="2400" b="1" dirty="0">
                    <a:latin typeface="+mn-lt"/>
                    <a:cs typeface="Segoe UI" panose="020B0502040204020203" pitchFamily="34" charset="0"/>
                  </a:rPr>
                  <a:t>minimizing loss</a:t>
                </a:r>
                <a:r>
                  <a:rPr lang="en-US" sz="2400" dirty="0">
                    <a:latin typeface="+mn-lt"/>
                    <a:cs typeface="Segoe UI" panose="020B0502040204020203" pitchFamily="34" charset="0"/>
                  </a:rPr>
                  <a:t>:  </a:t>
                </a:r>
              </a:p>
              <a:p>
                <a14:m>
                  <m:oMath xmlns:m="http://schemas.openxmlformats.org/officeDocument/2006/math">
                    <m:r>
                      <a:rPr lang="en-US" sz="2400" b="0" i="1" smtClean="0">
                        <a:latin typeface="Cambria Math" panose="02040503050406030204" pitchFamily="18" charset="0"/>
                        <a:cs typeface="Segoe UI" panose="020B0502040204020203" pitchFamily="34" charset="0"/>
                      </a:rPr>
                      <m:t>𝑠𝑖𝑚</m:t>
                    </m:r>
                    <m:d>
                      <m:dPr>
                        <m:ctrlPr>
                          <a:rPr lang="en-US" sz="2400" b="0" i="1" smtClean="0">
                            <a:latin typeface="Cambria Math" panose="02040503050406030204" pitchFamily="18" charset="0"/>
                            <a:cs typeface="Segoe UI" panose="020B0502040204020203" pitchFamily="34" charset="0"/>
                          </a:rPr>
                        </m:ctrlPr>
                      </m:dPr>
                      <m:e>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𝑖</m:t>
                            </m:r>
                          </m:sub>
                        </m:sSub>
                        <m:r>
                          <a:rPr lang="en-US" sz="2400" i="1">
                            <a:latin typeface="Cambria Math" panose="02040503050406030204" pitchFamily="18" charset="0"/>
                            <a:cs typeface="Segoe UI" panose="020B0502040204020203" pitchFamily="34" charset="0"/>
                          </a:rPr>
                          <m:t>,</m:t>
                        </m:r>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𝑗</m:t>
                            </m:r>
                          </m:sub>
                        </m:sSub>
                      </m:e>
                    </m:d>
                    <m:r>
                      <a:rPr lang="en-US" sz="2400" i="1" smtClean="0">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US" sz="2400" dirty="0">
                    <a:latin typeface="+mn-lt"/>
                    <a:cs typeface="Segoe UI" panose="020B0502040204020203" pitchFamily="34" charset="0"/>
                  </a:rPr>
                  <a:t> for same image with different transformations </a:t>
                </a:r>
                <a14:m>
                  <m:oMath xmlns:m="http://schemas.openxmlformats.org/officeDocument/2006/math">
                    <m:r>
                      <a:rPr lang="en-US" sz="240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a:t>
                </a:r>
                <a:r>
                  <a:rPr lang="en-US" sz="2400" b="1" dirty="0">
                    <a:latin typeface="+mn-lt"/>
                    <a:cs typeface="Segoe UI" panose="020B0502040204020203" pitchFamily="34" charset="0"/>
                  </a:rPr>
                  <a:t>feature map invariant to transformation</a:t>
                </a:r>
                <a:r>
                  <a:rPr lang="en-US" sz="2400" dirty="0">
                    <a:latin typeface="+mn-lt"/>
                    <a:cs typeface="Segoe UI" panose="020B0502040204020203" pitchFamily="34" charset="0"/>
                  </a:rPr>
                  <a:t>  </a:t>
                </a:r>
              </a:p>
              <a:p>
                <a14:m>
                  <m:oMath xmlns:m="http://schemas.openxmlformats.org/officeDocument/2006/math">
                    <m:r>
                      <a:rPr lang="en-US" sz="2400" b="0" i="1" smtClean="0">
                        <a:latin typeface="Cambria Math" panose="02040503050406030204" pitchFamily="18" charset="0"/>
                        <a:cs typeface="Segoe UI" panose="020B0502040204020203" pitchFamily="34" charset="0"/>
                      </a:rPr>
                      <m:t>𝑠𝑖𝑚</m:t>
                    </m:r>
                    <m:d>
                      <m:dPr>
                        <m:ctrlPr>
                          <a:rPr lang="en-US" sz="2400" b="0" i="1" smtClean="0">
                            <a:latin typeface="Cambria Math" panose="02040503050406030204" pitchFamily="18" charset="0"/>
                            <a:cs typeface="Segoe UI" panose="020B0502040204020203" pitchFamily="34" charset="0"/>
                          </a:rPr>
                        </m:ctrlPr>
                      </m:dPr>
                      <m:e>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𝑖</m:t>
                            </m:r>
                          </m:sub>
                        </m:sSub>
                        <m:r>
                          <a:rPr lang="en-US" sz="2400" i="1">
                            <a:latin typeface="Cambria Math" panose="02040503050406030204" pitchFamily="18" charset="0"/>
                            <a:cs typeface="Segoe UI" panose="020B0502040204020203" pitchFamily="34" charset="0"/>
                          </a:rPr>
                          <m:t>,</m:t>
                        </m:r>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𝑘</m:t>
                            </m:r>
                          </m:sub>
                        </m:sSub>
                      </m:e>
                    </m:d>
                    <m:r>
                      <a:rPr lang="en-US" sz="2400" i="1" smtClean="0">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0</m:t>
                    </m:r>
                  </m:oMath>
                </a14:m>
                <a:r>
                  <a:rPr lang="en-US" sz="2400" dirty="0">
                    <a:latin typeface="+mn-lt"/>
                    <a:cs typeface="Segoe UI" panose="020B0502040204020203" pitchFamily="34" charset="0"/>
                  </a:rPr>
                  <a:t> for different images </a:t>
                </a:r>
                <a14:m>
                  <m:oMath xmlns:m="http://schemas.openxmlformats.org/officeDocument/2006/math">
                    <m:r>
                      <a:rPr lang="en-US" sz="240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a:t>
                </a:r>
                <a:r>
                  <a:rPr lang="en-US" sz="2400" b="1" dirty="0">
                    <a:latin typeface="+mn-lt"/>
                    <a:cs typeface="Segoe UI" panose="020B0502040204020203" pitchFamily="34" charset="0"/>
                  </a:rPr>
                  <a:t>feature map sensitive to different images </a:t>
                </a:r>
                <a:endParaRPr lang="en-US" sz="2400" dirty="0">
                  <a:latin typeface="+mn-lt"/>
                  <a:cs typeface="Segoe UI" panose="020B0502040204020203" pitchFamily="34" charset="0"/>
                </a:endParaRPr>
              </a:p>
              <a:p>
                <a:endParaRPr lang="en-US" sz="24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940525"/>
                <a:ext cx="11525250" cy="5445201"/>
              </a:xfrm>
              <a:blipFill>
                <a:blip r:embed="rId3"/>
                <a:stretch>
                  <a:fillRect l="-1058" t="-1007"/>
                </a:stretch>
              </a:blipFill>
            </p:spPr>
            <p:txBody>
              <a:bodyPr/>
              <a:lstStyle/>
              <a:p>
                <a:r>
                  <a:rPr lang="en-US">
                    <a:noFill/>
                  </a:rPr>
                  <a:t> </a:t>
                </a:r>
              </a:p>
            </p:txBody>
          </p:sp>
        </mc:Fallback>
      </mc:AlternateContent>
    </p:spTree>
    <p:extLst>
      <p:ext uri="{BB962C8B-B14F-4D97-AF65-F5344CB8AC3E}">
        <p14:creationId xmlns:p14="http://schemas.microsoft.com/office/powerpoint/2010/main" val="2301726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445201"/>
              </a:xfrm>
            </p:spPr>
            <p:txBody>
              <a:bodyPr/>
              <a:lstStyle/>
              <a:p>
                <a:pPr marL="0" indent="0">
                  <a:buNone/>
                </a:pPr>
                <a:r>
                  <a:rPr lang="en-US" sz="2800" b="1" dirty="0">
                    <a:latin typeface="+mn-lt"/>
                    <a:cs typeface="Segoe UI" panose="020B0502040204020203" pitchFamily="34" charset="0"/>
                  </a:rPr>
                  <a:t>Contrastive loss function </a:t>
                </a:r>
                <a:r>
                  <a:rPr lang="en-US" sz="2800" dirty="0">
                    <a:latin typeface="+mn-lt"/>
                    <a:cs typeface="Segoe UI" panose="020B0502040204020203" pitchFamily="34" charset="0"/>
                  </a:rPr>
                  <a:t>measures difference between two images      </a:t>
                </a:r>
              </a:p>
              <a:p>
                <a:pPr marL="0" inden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𝑙</m:t>
                          </m:r>
                        </m:e>
                        <m:sub>
                          <m:r>
                            <a:rPr lang="en-US" sz="2400" b="0" i="1" smtClean="0">
                              <a:latin typeface="Cambria Math" panose="02040503050406030204" pitchFamily="18" charset="0"/>
                              <a:cs typeface="Segoe UI" panose="020B0502040204020203" pitchFamily="34" charset="0"/>
                            </a:rPr>
                            <m:t>𝑖</m:t>
                          </m:r>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𝑗</m:t>
                          </m:r>
                        </m:sub>
                      </m:sSub>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𝑙𝑜𝑔</m:t>
                      </m:r>
                      <m:f>
                        <m:fPr>
                          <m:ctrlPr>
                            <a:rPr lang="en-US" sz="2400" b="0" i="1" smtClean="0">
                              <a:latin typeface="Cambria Math" panose="02040503050406030204" pitchFamily="18" charset="0"/>
                              <a:cs typeface="Segoe UI" panose="020B0502040204020203" pitchFamily="34" charset="0"/>
                            </a:rPr>
                          </m:ctrlPr>
                        </m:fPr>
                        <m:num>
                          <m:func>
                            <m:funcPr>
                              <m:ctrlPr>
                                <a:rPr lang="en-US" sz="2400" b="0" i="1" smtClean="0">
                                  <a:latin typeface="Cambria Math" panose="02040503050406030204" pitchFamily="18" charset="0"/>
                                  <a:cs typeface="Segoe UI" panose="020B0502040204020203" pitchFamily="34" charset="0"/>
                                </a:rPr>
                              </m:ctrlPr>
                            </m:funcPr>
                            <m:fName>
                              <m:r>
                                <m:rPr>
                                  <m:sty m:val="p"/>
                                </m:rPr>
                                <a:rPr lang="en-US" sz="2400" b="0" i="0" smtClean="0">
                                  <a:latin typeface="Cambria Math" panose="02040503050406030204" pitchFamily="18" charset="0"/>
                                  <a:cs typeface="Segoe UI" panose="020B0502040204020203" pitchFamily="34" charset="0"/>
                                </a:rPr>
                                <m:t>exp</m:t>
                              </m:r>
                            </m:fName>
                            <m:e>
                              <m:d>
                                <m:dPr>
                                  <m:ctrlPr>
                                    <a:rPr lang="en-US" sz="2400" b="0" i="1" smtClean="0">
                                      <a:latin typeface="Cambria Math" panose="02040503050406030204" pitchFamily="18" charset="0"/>
                                      <a:cs typeface="Segoe UI" panose="020B0502040204020203" pitchFamily="34" charset="0"/>
                                    </a:rPr>
                                  </m:ctrlPr>
                                </m:dPr>
                                <m:e>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𝑠𝑖𝑚</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𝑖</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𝑗</m:t>
                                              </m:r>
                                            </m:sub>
                                          </m:sSub>
                                        </m:e>
                                      </m:d>
                                    </m:num>
                                    <m:den>
                                      <m:r>
                                        <a:rPr lang="en-US" sz="2400" b="0" i="1" smtClean="0">
                                          <a:latin typeface="Cambria Math" panose="02040503050406030204" pitchFamily="18" charset="0"/>
                                          <a:ea typeface="Cambria Math" panose="02040503050406030204" pitchFamily="18" charset="0"/>
                                          <a:cs typeface="Segoe UI" panose="020B0502040204020203" pitchFamily="34" charset="0"/>
                                        </a:rPr>
                                        <m:t>𝜏</m:t>
                                      </m:r>
                                    </m:den>
                                  </m:f>
                                </m:e>
                              </m:d>
                            </m:e>
                          </m:func>
                        </m:num>
                        <m:den>
                          <m:nary>
                            <m:naryPr>
                              <m:chr m:val="∑"/>
                              <m:ctrlPr>
                                <a:rPr lang="en-US" sz="2400" b="0" i="1" smtClean="0">
                                  <a:latin typeface="Cambria Math" panose="02040503050406030204" pitchFamily="18" charset="0"/>
                                  <a:cs typeface="Segoe UI" panose="020B0502040204020203" pitchFamily="34" charset="0"/>
                                </a:rPr>
                              </m:ctrlPr>
                            </m:naryPr>
                            <m:sub>
                              <m:r>
                                <m:rPr>
                                  <m:brk m:alnAt="23"/>
                                </m:rPr>
                                <a:rPr lang="en-US" sz="2400" b="0" i="1" smtClean="0">
                                  <a:latin typeface="Cambria Math" panose="02040503050406030204" pitchFamily="18" charset="0"/>
                                  <a:cs typeface="Segoe UI" panose="020B0502040204020203" pitchFamily="34" charset="0"/>
                                </a:rPr>
                                <m:t>𝑘</m:t>
                              </m:r>
                              <m:r>
                                <a:rPr lang="en-US" sz="2400" b="0" i="1" smtClean="0">
                                  <a:latin typeface="Cambria Math" panose="02040503050406030204" pitchFamily="18" charset="0"/>
                                  <a:cs typeface="Segoe UI" panose="020B0502040204020203" pitchFamily="34" charset="0"/>
                                </a:rPr>
                                <m:t>=1,</m:t>
                              </m:r>
                              <m:r>
                                <a:rPr lang="en-US" sz="2400" b="0" i="1" smtClean="0">
                                  <a:latin typeface="Cambria Math" panose="02040503050406030204" pitchFamily="18" charset="0"/>
                                  <a:cs typeface="Segoe UI" panose="020B0502040204020203" pitchFamily="34" charset="0"/>
                                </a:rPr>
                                <m:t>𝑘</m:t>
                              </m:r>
                              <m:r>
                                <a:rPr lang="en-US" sz="2400" b="0" i="1" smtClean="0">
                                  <a:latin typeface="Cambria Math" panose="02040503050406030204" pitchFamily="18" charset="0"/>
                                  <a:ea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𝑖</m:t>
                              </m:r>
                            </m:sub>
                            <m:sup>
                              <m:r>
                                <a:rPr lang="en-US" sz="2400" b="0" i="1" smtClean="0">
                                  <a:latin typeface="Cambria Math" panose="02040503050406030204" pitchFamily="18" charset="0"/>
                                  <a:cs typeface="Segoe UI" panose="020B0502040204020203" pitchFamily="34" charset="0"/>
                                </a:rPr>
                                <m:t>2</m:t>
                              </m:r>
                              <m:r>
                                <a:rPr lang="en-US" sz="2400" b="0" i="1" smtClean="0">
                                  <a:latin typeface="Cambria Math" panose="02040503050406030204" pitchFamily="18" charset="0"/>
                                  <a:cs typeface="Segoe UI" panose="020B0502040204020203" pitchFamily="34" charset="0"/>
                                </a:rPr>
                                <m:t>𝑁</m:t>
                              </m:r>
                            </m:sup>
                            <m:e>
                              <m:func>
                                <m:funcPr>
                                  <m:ctrlPr>
                                    <a:rPr lang="en-US" sz="2400" i="1">
                                      <a:latin typeface="Cambria Math" panose="02040503050406030204" pitchFamily="18" charset="0"/>
                                      <a:cs typeface="Segoe UI" panose="020B0502040204020203" pitchFamily="34" charset="0"/>
                                    </a:rPr>
                                  </m:ctrlPr>
                                </m:funcPr>
                                <m:fName>
                                  <m:r>
                                    <m:rPr>
                                      <m:sty m:val="p"/>
                                    </m:rPr>
                                    <a:rPr lang="en-US" sz="2400">
                                      <a:latin typeface="Cambria Math" panose="02040503050406030204" pitchFamily="18" charset="0"/>
                                      <a:cs typeface="Segoe UI" panose="020B0502040204020203" pitchFamily="34" charset="0"/>
                                    </a:rPr>
                                    <m:t>exp</m:t>
                                  </m:r>
                                </m:fName>
                                <m:e>
                                  <m:d>
                                    <m:dPr>
                                      <m:ctrlPr>
                                        <a:rPr lang="en-US" sz="2400" i="1">
                                          <a:latin typeface="Cambria Math" panose="02040503050406030204" pitchFamily="18" charset="0"/>
                                          <a:cs typeface="Segoe UI" panose="020B0502040204020203" pitchFamily="34" charset="0"/>
                                        </a:rPr>
                                      </m:ctrlPr>
                                    </m:dPr>
                                    <m:e>
                                      <m:f>
                                        <m:fPr>
                                          <m:ctrlPr>
                                            <a:rPr lang="en-US" sz="2400" i="1">
                                              <a:latin typeface="Cambria Math" panose="02040503050406030204" pitchFamily="18" charset="0"/>
                                              <a:cs typeface="Segoe UI" panose="020B0502040204020203" pitchFamily="34" charset="0"/>
                                            </a:rPr>
                                          </m:ctrlPr>
                                        </m:fPr>
                                        <m:num>
                                          <m:r>
                                            <a:rPr lang="en-US" sz="2400" i="1">
                                              <a:latin typeface="Cambria Math" panose="02040503050406030204" pitchFamily="18" charset="0"/>
                                              <a:cs typeface="Segoe UI" panose="020B0502040204020203" pitchFamily="34" charset="0"/>
                                            </a:rPr>
                                            <m:t>𝑠𝑖𝑚</m:t>
                                          </m:r>
                                          <m:d>
                                            <m:dPr>
                                              <m:ctrlPr>
                                                <a:rPr lang="en-US" sz="2400" i="1">
                                                  <a:latin typeface="Cambria Math" panose="02040503050406030204" pitchFamily="18" charset="0"/>
                                                  <a:cs typeface="Segoe UI" panose="020B0502040204020203" pitchFamily="34" charset="0"/>
                                                </a:rPr>
                                              </m:ctrlPr>
                                            </m:dPr>
                                            <m:e>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i="1">
                                                      <a:latin typeface="Cambria Math" panose="02040503050406030204" pitchFamily="18" charset="0"/>
                                                      <a:cs typeface="Segoe UI" panose="020B0502040204020203" pitchFamily="34" charset="0"/>
                                                    </a:rPr>
                                                    <m:t>𝑖</m:t>
                                                  </m:r>
                                                </m:sub>
                                              </m:sSub>
                                              <m:r>
                                                <a:rPr lang="en-US" sz="2400" i="1">
                                                  <a:latin typeface="Cambria Math" panose="02040503050406030204" pitchFamily="18" charset="0"/>
                                                  <a:cs typeface="Segoe UI" panose="020B0502040204020203" pitchFamily="34" charset="0"/>
                                                </a:rPr>
                                                <m:t>,</m:t>
                                              </m:r>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𝑧</m:t>
                                                  </m:r>
                                                </m:e>
                                                <m:sub>
                                                  <m:r>
                                                    <a:rPr lang="en-US" sz="2400" b="0" i="1" smtClean="0">
                                                      <a:latin typeface="Cambria Math" panose="02040503050406030204" pitchFamily="18" charset="0"/>
                                                      <a:cs typeface="Segoe UI" panose="020B0502040204020203" pitchFamily="34" charset="0"/>
                                                    </a:rPr>
                                                    <m:t>𝑘</m:t>
                                                  </m:r>
                                                </m:sub>
                                              </m:sSub>
                                            </m:e>
                                          </m:d>
                                        </m:num>
                                        <m:den>
                                          <m:r>
                                            <a:rPr lang="en-US" sz="2400" i="1">
                                              <a:latin typeface="Cambria Math" panose="02040503050406030204" pitchFamily="18" charset="0"/>
                                              <a:ea typeface="Cambria Math" panose="02040503050406030204" pitchFamily="18" charset="0"/>
                                              <a:cs typeface="Segoe UI" panose="020B0502040204020203" pitchFamily="34" charset="0"/>
                                            </a:rPr>
                                            <m:t>𝜏</m:t>
                                          </m:r>
                                        </m:den>
                                      </m:f>
                                    </m:e>
                                  </m:d>
                                </m:e>
                              </m:func>
                            </m:e>
                          </m:nary>
                        </m:den>
                      </m:f>
                    </m:oMath>
                  </m:oMathPara>
                </a14:m>
                <a:endParaRPr lang="en-US" sz="2400" b="0" dirty="0">
                  <a:latin typeface="+mn-lt"/>
                  <a:cs typeface="Segoe UI" panose="020B0502040204020203" pitchFamily="34" charset="0"/>
                </a:endParaRPr>
              </a:p>
              <a:p>
                <a:pPr marL="0" indent="0">
                  <a:buNone/>
                </a:pPr>
                <a:r>
                  <a:rPr lang="en-US" sz="2400" dirty="0">
                    <a:latin typeface="+mn-lt"/>
                    <a:cs typeface="Segoe UI" panose="020B0502040204020203" pitchFamily="34" charset="0"/>
                  </a:rPr>
                  <a:t>How can we understand this loss function?      </a:t>
                </a:r>
              </a:p>
              <a:p>
                <a:r>
                  <a:rPr lang="en-US" sz="2400" dirty="0">
                    <a:latin typeface="+mn-lt"/>
                    <a:cs typeface="Segoe UI" panose="020B0502040204020203" pitchFamily="34" charset="0"/>
                  </a:rPr>
                  <a:t>Probability, </a:t>
                </a:r>
                <a14:m>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𝑝</m:t>
                        </m:r>
                      </m:e>
                      <m:sub>
                        <m:r>
                          <a:rPr lang="en-US" sz="2400" b="0" i="1" smtClean="0">
                            <a:latin typeface="Cambria Math" panose="02040503050406030204" pitchFamily="18" charset="0"/>
                            <a:cs typeface="Segoe UI" panose="020B0502040204020203" pitchFamily="34" charset="0"/>
                          </a:rPr>
                          <m:t>𝑖</m:t>
                        </m:r>
                      </m:sub>
                    </m:sSub>
                  </m:oMath>
                </a14:m>
                <a:r>
                  <a:rPr lang="en-US" sz="2400" dirty="0">
                    <a:latin typeface="+mn-lt"/>
                    <a:cs typeface="Segoe UI" panose="020B0502040204020203" pitchFamily="34" charset="0"/>
                  </a:rPr>
                  <a:t>, of ‘particle’  having energy, </a:t>
                </a:r>
                <a14:m>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i="1" smtClean="0">
                            <a:latin typeface="Cambria Math" panose="02040503050406030204" pitchFamily="18" charset="0"/>
                            <a:ea typeface="Cambria Math" panose="02040503050406030204" pitchFamily="18" charset="0"/>
                            <a:cs typeface="Segoe UI" panose="020B0502040204020203" pitchFamily="34" charset="0"/>
                          </a:rPr>
                          <m:t>𝜀</m:t>
                        </m:r>
                      </m:e>
                      <m:sub>
                        <m:r>
                          <a:rPr lang="en-US" sz="2400" b="0" i="1" smtClean="0">
                            <a:latin typeface="Cambria Math" panose="02040503050406030204" pitchFamily="18" charset="0"/>
                            <a:cs typeface="Segoe UI" panose="020B0502040204020203" pitchFamily="34" charset="0"/>
                          </a:rPr>
                          <m:t>𝑖</m:t>
                        </m:r>
                      </m:sub>
                    </m:sSub>
                  </m:oMath>
                </a14:m>
                <a:r>
                  <a:rPr lang="en-US" sz="2400" dirty="0">
                    <a:latin typeface="+mn-lt"/>
                    <a:cs typeface="Segoe UI" panose="020B0502040204020203" pitchFamily="34" charset="0"/>
                  </a:rPr>
                  <a:t>, is given by the </a:t>
                </a:r>
                <a:r>
                  <a:rPr lang="en-US" sz="2400" b="1" dirty="0">
                    <a:latin typeface="+mn-lt"/>
                    <a:cs typeface="Segoe UI" panose="020B0502040204020203" pitchFamily="34" charset="0"/>
                    <a:hlinkClick r:id="rId3"/>
                  </a:rPr>
                  <a:t>Boltzmann distribution </a:t>
                </a:r>
                <a:r>
                  <a:rPr lang="en-US" sz="2400" dirty="0">
                    <a:latin typeface="+mn-lt"/>
                    <a:cs typeface="Segoe UI" panose="020B0502040204020203" pitchFamily="34" charset="0"/>
                  </a:rPr>
                  <a:t>from statistical mechanics  </a:t>
                </a:r>
              </a:p>
              <a:p>
                <a:pPr marL="0" inden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𝑝</m:t>
                          </m:r>
                        </m:e>
                        <m:sub>
                          <m:r>
                            <a:rPr lang="en-US" sz="2400" b="0" i="1" smtClean="0">
                              <a:latin typeface="Cambria Math" panose="02040503050406030204" pitchFamily="18" charset="0"/>
                              <a:cs typeface="Segoe UI" panose="020B0502040204020203" pitchFamily="34" charset="0"/>
                            </a:rPr>
                            <m:t>𝑖</m:t>
                          </m:r>
                        </m:sub>
                      </m:sSub>
                      <m:r>
                        <a:rPr lang="en-US" sz="2400" b="0" i="1" smtClean="0">
                          <a:latin typeface="Cambria Math" panose="02040503050406030204" pitchFamily="18"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1</m:t>
                          </m:r>
                        </m:num>
                        <m:den>
                          <m:r>
                            <a:rPr lang="en-US" sz="2400" b="0" i="1" smtClean="0">
                              <a:latin typeface="Cambria Math" panose="02040503050406030204" pitchFamily="18" charset="0"/>
                              <a:cs typeface="Segoe UI" panose="020B0502040204020203" pitchFamily="34" charset="0"/>
                            </a:rPr>
                            <m:t>𝑄</m:t>
                          </m:r>
                        </m:den>
                      </m:f>
                      <m:r>
                        <a:rPr lang="en-US" sz="2400" b="0" i="1" smtClean="0">
                          <a:latin typeface="Cambria Math" panose="02040503050406030204" pitchFamily="18" charset="0"/>
                          <a:cs typeface="Segoe UI" panose="020B0502040204020203" pitchFamily="34" charset="0"/>
                        </a:rPr>
                        <m:t>𝑒𝑥𝑝</m:t>
                      </m:r>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𝜀</m:t>
                              </m:r>
                            </m:e>
                            <m:sub>
                              <m:r>
                                <a:rPr lang="en-US" sz="2400" b="0" i="1" smtClean="0">
                                  <a:latin typeface="Cambria Math" panose="02040503050406030204" pitchFamily="18" charset="0"/>
                                  <a:cs typeface="Segoe UI" panose="020B0502040204020203" pitchFamily="34" charset="0"/>
                                </a:rPr>
                                <m:t>𝑖</m:t>
                              </m:r>
                            </m:sub>
                          </m:sSub>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𝐾</m:t>
                          </m:r>
                          <m:r>
                            <a:rPr lang="en-US" sz="2400" b="0" i="1" smtClean="0">
                              <a:latin typeface="Cambria Math" panose="02040503050406030204" pitchFamily="18" charset="0"/>
                              <a:ea typeface="Cambria Math" panose="02040503050406030204" pitchFamily="18" charset="0"/>
                              <a:cs typeface="Segoe UI" panose="020B0502040204020203" pitchFamily="34" charset="0"/>
                            </a:rPr>
                            <m:t>𝜏</m:t>
                          </m:r>
                        </m:e>
                      </m:d>
                      <m:r>
                        <a:rPr lang="en-US" sz="2400" b="0" i="1" smtClean="0">
                          <a:latin typeface="Cambria Math" panose="02040503050406030204" pitchFamily="18"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r>
                            <a:rPr lang="en-US" sz="2400" i="1">
                              <a:latin typeface="Cambria Math" panose="02040503050406030204" pitchFamily="18" charset="0"/>
                              <a:cs typeface="Segoe UI" panose="020B0502040204020203" pitchFamily="34" charset="0"/>
                            </a:rPr>
                            <m:t>𝑒𝑥𝑝</m:t>
                          </m:r>
                          <m:d>
                            <m:dPr>
                              <m:ctrlPr>
                                <a:rPr lang="en-US" sz="2400" i="1">
                                  <a:latin typeface="Cambria Math" panose="02040503050406030204" pitchFamily="18" charset="0"/>
                                  <a:cs typeface="Segoe UI" panose="020B0502040204020203" pitchFamily="34" charset="0"/>
                                </a:rPr>
                              </m:ctrlPr>
                            </m:dPr>
                            <m:e>
                              <m:r>
                                <a:rPr lang="en-US" sz="2400" i="1">
                                  <a:latin typeface="Cambria Math" panose="02040503050406030204" pitchFamily="18" charset="0"/>
                                  <a:cs typeface="Segoe UI" panose="020B0502040204020203" pitchFamily="34" charset="0"/>
                                </a:rPr>
                                <m:t>−</m:t>
                              </m:r>
                              <m:sSub>
                                <m:sSubPr>
                                  <m:ctrlPr>
                                    <a:rPr lang="en-US" sz="2400" i="1" smtClean="0">
                                      <a:latin typeface="Cambria Math" panose="02040503050406030204" pitchFamily="18" charset="0"/>
                                      <a:cs typeface="Segoe UI" panose="020B0502040204020203" pitchFamily="34" charset="0"/>
                                    </a:rPr>
                                  </m:ctrlPr>
                                </m:sSubPr>
                                <m:e>
                                  <m:r>
                                    <a:rPr lang="en-US" sz="2400" i="1" smtClean="0">
                                      <a:latin typeface="Cambria Math" panose="02040503050406030204" pitchFamily="18" charset="0"/>
                                      <a:ea typeface="Cambria Math" panose="02040503050406030204" pitchFamily="18" charset="0"/>
                                      <a:cs typeface="Segoe UI" panose="020B0502040204020203" pitchFamily="34" charset="0"/>
                                    </a:rPr>
                                    <m:t>𝜀</m:t>
                                  </m:r>
                                </m:e>
                                <m:sub>
                                  <m:r>
                                    <a:rPr lang="en-US" sz="2400" b="0" i="1" smtClean="0">
                                      <a:latin typeface="Cambria Math" panose="02040503050406030204" pitchFamily="18" charset="0"/>
                                      <a:cs typeface="Segoe UI" panose="020B0502040204020203" pitchFamily="34" charset="0"/>
                                    </a:rPr>
                                    <m:t>𝑖</m:t>
                                  </m:r>
                                </m:sub>
                              </m:sSub>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𝐾</m:t>
                              </m:r>
                              <m:r>
                                <a:rPr lang="en-US" sz="2400" i="1">
                                  <a:latin typeface="Cambria Math" panose="02040503050406030204" pitchFamily="18" charset="0"/>
                                  <a:ea typeface="Cambria Math" panose="02040503050406030204" pitchFamily="18" charset="0"/>
                                  <a:cs typeface="Segoe UI" panose="020B0502040204020203" pitchFamily="34" charset="0"/>
                                </a:rPr>
                                <m:t>𝜏</m:t>
                              </m:r>
                            </m:e>
                          </m:d>
                        </m:num>
                        <m:den>
                          <m:nary>
                            <m:naryPr>
                              <m:chr m:val="∑"/>
                              <m:ctrlPr>
                                <a:rPr lang="en-US" sz="2400" b="0" i="1" smtClean="0">
                                  <a:latin typeface="Cambria Math" panose="02040503050406030204" pitchFamily="18" charset="0"/>
                                  <a:cs typeface="Segoe UI" panose="020B0502040204020203" pitchFamily="34" charset="0"/>
                                </a:rPr>
                              </m:ctrlPr>
                            </m:naryPr>
                            <m:sub>
                              <m:r>
                                <m:rPr>
                                  <m:brk m:alnAt="23"/>
                                </m:rPr>
                                <a:rPr lang="en-US" sz="2400" b="0" i="1" smtClean="0">
                                  <a:latin typeface="Cambria Math" panose="02040503050406030204" pitchFamily="18" charset="0"/>
                                  <a:cs typeface="Segoe UI" panose="020B0502040204020203" pitchFamily="34" charset="0"/>
                                </a:rPr>
                                <m:t>𝑗</m:t>
                              </m:r>
                              <m:r>
                                <a:rPr lang="en-US" sz="2400" b="0" i="1" smtClean="0">
                                  <a:latin typeface="Cambria Math" panose="02040503050406030204" pitchFamily="18" charset="0"/>
                                  <a:cs typeface="Segoe UI" panose="020B0502040204020203" pitchFamily="34" charset="0"/>
                                </a:rPr>
                                <m:t>=1</m:t>
                              </m:r>
                            </m:sub>
                            <m:sup>
                              <m:r>
                                <a:rPr lang="en-US" sz="2400" b="0" i="1" smtClean="0">
                                  <a:latin typeface="Cambria Math" panose="02040503050406030204" pitchFamily="18" charset="0"/>
                                  <a:cs typeface="Segoe UI" panose="020B0502040204020203" pitchFamily="34" charset="0"/>
                                </a:rPr>
                                <m:t>𝑀</m:t>
                              </m:r>
                            </m:sup>
                            <m:e>
                              <m:r>
                                <a:rPr lang="en-US" sz="2400" i="1">
                                  <a:latin typeface="Cambria Math" panose="02040503050406030204" pitchFamily="18" charset="0"/>
                                  <a:cs typeface="Segoe UI" panose="020B0502040204020203" pitchFamily="34" charset="0"/>
                                </a:rPr>
                                <m:t>𝑒𝑥𝑝</m:t>
                              </m:r>
                              <m:d>
                                <m:dPr>
                                  <m:ctrlPr>
                                    <a:rPr lang="en-US" sz="2400" i="1">
                                      <a:latin typeface="Cambria Math" panose="02040503050406030204" pitchFamily="18" charset="0"/>
                                      <a:cs typeface="Segoe UI" panose="020B0502040204020203" pitchFamily="34" charset="0"/>
                                    </a:rPr>
                                  </m:ctrlPr>
                                </m:dPr>
                                <m:e>
                                  <m:r>
                                    <a:rPr lang="en-US" sz="2400" i="1">
                                      <a:latin typeface="Cambria Math" panose="02040503050406030204" pitchFamily="18" charset="0"/>
                                      <a:cs typeface="Segoe UI" panose="020B0502040204020203" pitchFamily="34" charset="0"/>
                                    </a:rPr>
                                    <m:t>−</m:t>
                                  </m:r>
                                  <m:sSub>
                                    <m:sSubPr>
                                      <m:ctrlPr>
                                        <a:rPr lang="en-US" sz="2400" i="1" smtClean="0">
                                          <a:latin typeface="Cambria Math" panose="02040503050406030204" pitchFamily="18" charset="0"/>
                                          <a:cs typeface="Segoe UI" panose="020B0502040204020203" pitchFamily="34" charset="0"/>
                                        </a:rPr>
                                      </m:ctrlPr>
                                    </m:sSubPr>
                                    <m:e>
                                      <m:r>
                                        <a:rPr lang="en-US" sz="2400" i="1" smtClean="0">
                                          <a:latin typeface="Cambria Math" panose="02040503050406030204" pitchFamily="18" charset="0"/>
                                          <a:ea typeface="Cambria Math" panose="02040503050406030204" pitchFamily="18" charset="0"/>
                                          <a:cs typeface="Segoe UI" panose="020B0502040204020203" pitchFamily="34" charset="0"/>
                                        </a:rPr>
                                        <m:t>𝜀</m:t>
                                      </m:r>
                                    </m:e>
                                    <m:sub>
                                      <m:r>
                                        <a:rPr lang="en-US" sz="2400" b="0" i="1" smtClean="0">
                                          <a:latin typeface="Cambria Math" panose="02040503050406030204" pitchFamily="18" charset="0"/>
                                          <a:cs typeface="Segoe UI" panose="020B0502040204020203" pitchFamily="34" charset="0"/>
                                        </a:rPr>
                                        <m:t>𝑖</m:t>
                                      </m:r>
                                    </m:sub>
                                  </m:sSub>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𝐾</m:t>
                                  </m:r>
                                  <m:r>
                                    <a:rPr lang="en-US" sz="2400" i="1">
                                      <a:latin typeface="Cambria Math" panose="02040503050406030204" pitchFamily="18" charset="0"/>
                                      <a:ea typeface="Cambria Math" panose="02040503050406030204" pitchFamily="18" charset="0"/>
                                      <a:cs typeface="Segoe UI" panose="020B0502040204020203" pitchFamily="34" charset="0"/>
                                    </a:rPr>
                                    <m:t>𝜏</m:t>
                                  </m:r>
                                </m:e>
                              </m:d>
                            </m:e>
                          </m:nary>
                        </m:den>
                      </m:f>
                    </m:oMath>
                  </m:oMathPara>
                </a14:m>
                <a:endParaRPr lang="en-US" sz="2400" dirty="0">
                  <a:latin typeface="+mn-lt"/>
                  <a:cs typeface="Segoe UI" panose="020B0502040204020203" pitchFamily="34" charset="0"/>
                </a:endParaRPr>
              </a:p>
              <a:p>
                <a:r>
                  <a:rPr lang="en-US" sz="2400" dirty="0">
                    <a:latin typeface="+mn-lt"/>
                    <a:cs typeface="Segoe UI" panose="020B0502040204020203" pitchFamily="34" charset="0"/>
                  </a:rPr>
                  <a:t>Where </a:t>
                </a:r>
                <a14:m>
                  <m:oMath xmlns:m="http://schemas.openxmlformats.org/officeDocument/2006/math">
                    <m:r>
                      <a:rPr lang="en-US" sz="2400" b="0" i="1" smtClean="0">
                        <a:latin typeface="Cambria Math" panose="02040503050406030204" pitchFamily="18" charset="0"/>
                        <a:cs typeface="Segoe UI" panose="020B0502040204020203" pitchFamily="34" charset="0"/>
                      </a:rPr>
                      <m:t>𝐾</m:t>
                    </m:r>
                    <m:r>
                      <a:rPr lang="en-US" sz="2400" b="0" i="1" smtClean="0">
                        <a:latin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Boltzmann’s constant, and </a:t>
                </a:r>
                <a14:m>
                  <m:oMath xmlns:m="http://schemas.openxmlformats.org/officeDocument/2006/math">
                    <m:r>
                      <a:rPr lang="en-US" sz="2400" i="1" smtClean="0">
                        <a:latin typeface="Cambria Math" panose="02040503050406030204" pitchFamily="18" charset="0"/>
                        <a:ea typeface="Cambria Math" panose="02040503050406030204" pitchFamily="18" charset="0"/>
                        <a:cs typeface="Segoe UI" panose="020B0502040204020203" pitchFamily="34" charset="0"/>
                      </a:rPr>
                      <m:t>𝜏</m:t>
                    </m:r>
                    <m:r>
                      <a:rPr lang="en-US" sz="24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system temperature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940525"/>
                <a:ext cx="11525250" cy="5445201"/>
              </a:xfrm>
              <a:blipFill>
                <a:blip r:embed="rId4"/>
                <a:stretch>
                  <a:fillRect l="-1058" t="-1007"/>
                </a:stretch>
              </a:blipFill>
            </p:spPr>
            <p:txBody>
              <a:bodyPr/>
              <a:lstStyle/>
              <a:p>
                <a:r>
                  <a:rPr lang="en-US">
                    <a:noFill/>
                  </a:rPr>
                  <a:t> </a:t>
                </a:r>
              </a:p>
            </p:txBody>
          </p:sp>
        </mc:Fallback>
      </mc:AlternateContent>
    </p:spTree>
    <p:extLst>
      <p:ext uri="{BB962C8B-B14F-4D97-AF65-F5344CB8AC3E}">
        <p14:creationId xmlns:p14="http://schemas.microsoft.com/office/powerpoint/2010/main" val="67792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445201"/>
              </a:xfrm>
            </p:spPr>
            <p:txBody>
              <a:bodyPr/>
              <a:lstStyle/>
              <a:p>
                <a:pPr marL="0" indent="0">
                  <a:buNone/>
                </a:pPr>
                <a:r>
                  <a:rPr lang="en-US" sz="2400" dirty="0">
                    <a:latin typeface="+mn-lt"/>
                    <a:cs typeface="Segoe UI" panose="020B0502040204020203" pitchFamily="34" charset="0"/>
                  </a:rPr>
                  <a:t>Let </a:t>
                </a:r>
                <a14:m>
                  <m:oMath xmlns:m="http://schemas.openxmlformats.org/officeDocument/2006/math">
                    <m:r>
                      <a:rPr lang="en-US" sz="2400" b="0" i="1" smtClean="0">
                        <a:latin typeface="Cambria Math" panose="02040503050406030204" pitchFamily="18" charset="0"/>
                        <a:cs typeface="Segoe UI" panose="020B0502040204020203" pitchFamily="34" charset="0"/>
                      </a:rPr>
                      <m:t>𝐾</m:t>
                    </m:r>
                    <m:r>
                      <a:rPr lang="en-US" sz="2400" b="0" i="1" smtClean="0">
                        <a:latin typeface="Cambria Math" panose="02040503050406030204" pitchFamily="18" charset="0"/>
                        <a:cs typeface="Segoe UI" panose="020B0502040204020203" pitchFamily="34" charset="0"/>
                      </a:rPr>
                      <m:t>=1,</m:t>
                    </m:r>
                  </m:oMath>
                </a14:m>
                <a:r>
                  <a:rPr lang="en-US" sz="2400" dirty="0">
                    <a:latin typeface="+mn-lt"/>
                    <a:cs typeface="Segoe UI" panose="020B0502040204020203" pitchFamily="34" charset="0"/>
                  </a:rPr>
                  <a:t> probability, </a:t>
                </a:r>
                <a14:m>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𝑝</m:t>
                        </m:r>
                      </m:e>
                      <m:sub>
                        <m:r>
                          <a:rPr lang="en-US" sz="2400" b="0" i="1" smtClean="0">
                            <a:latin typeface="Cambria Math" panose="02040503050406030204" pitchFamily="18" charset="0"/>
                            <a:cs typeface="Segoe UI" panose="020B0502040204020203" pitchFamily="34" charset="0"/>
                          </a:rPr>
                          <m:t>𝑖</m:t>
                        </m:r>
                      </m:sub>
                    </m:sSub>
                  </m:oMath>
                </a14:m>
                <a:r>
                  <a:rPr lang="en-US" sz="2400" dirty="0">
                    <a:latin typeface="+mn-lt"/>
                    <a:cs typeface="Segoe UI" panose="020B0502040204020203" pitchFamily="34" charset="0"/>
                  </a:rPr>
                  <a:t>, of ‘particle’  having energy, </a:t>
                </a:r>
                <a14:m>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i="1" smtClean="0">
                            <a:latin typeface="Cambria Math" panose="02040503050406030204" pitchFamily="18" charset="0"/>
                            <a:ea typeface="Cambria Math" panose="02040503050406030204" pitchFamily="18" charset="0"/>
                            <a:cs typeface="Segoe UI" panose="020B0502040204020203" pitchFamily="34" charset="0"/>
                          </a:rPr>
                          <m:t>𝜀</m:t>
                        </m:r>
                      </m:e>
                      <m:sub>
                        <m:r>
                          <a:rPr lang="en-US" sz="2400" b="0" i="1" smtClean="0">
                            <a:latin typeface="Cambria Math" panose="02040503050406030204" pitchFamily="18" charset="0"/>
                            <a:cs typeface="Segoe UI" panose="020B0502040204020203" pitchFamily="34" charset="0"/>
                          </a:rPr>
                          <m:t>𝑖</m:t>
                        </m:r>
                      </m:sub>
                    </m:sSub>
                  </m:oMath>
                </a14:m>
                <a:r>
                  <a:rPr lang="en-US" sz="2400" dirty="0">
                    <a:latin typeface="+mn-lt"/>
                    <a:cs typeface="Segoe UI" panose="020B0502040204020203" pitchFamily="34" charset="0"/>
                  </a:rPr>
                  <a:t>, is given by the </a:t>
                </a:r>
                <a:r>
                  <a:rPr lang="en-US" sz="2400" b="1" dirty="0">
                    <a:latin typeface="+mn-lt"/>
                    <a:cs typeface="Segoe UI" panose="020B0502040204020203" pitchFamily="34" charset="0"/>
                  </a:rPr>
                  <a:t>Boltzmann distribution </a:t>
                </a:r>
                <a:r>
                  <a:rPr lang="en-US" sz="2400" dirty="0">
                    <a:latin typeface="+mn-lt"/>
                    <a:cs typeface="Segoe UI" panose="020B0502040204020203" pitchFamily="34" charset="0"/>
                  </a:rPr>
                  <a:t>from statistical mechanics  </a:t>
                </a:r>
              </a:p>
              <a:p>
                <a:pPr marL="0" inden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𝑝</m:t>
                          </m:r>
                        </m:e>
                        <m:sub>
                          <m:r>
                            <a:rPr lang="en-US" sz="2400" b="0" i="1" smtClean="0">
                              <a:latin typeface="Cambria Math" panose="02040503050406030204" pitchFamily="18" charset="0"/>
                              <a:cs typeface="Segoe UI" panose="020B0502040204020203" pitchFamily="34" charset="0"/>
                            </a:rPr>
                            <m:t>𝑖</m:t>
                          </m:r>
                        </m:sub>
                      </m:sSub>
                      <m:r>
                        <a:rPr lang="en-US" sz="2400" b="0" i="1" smtClean="0">
                          <a:latin typeface="Cambria Math" panose="02040503050406030204" pitchFamily="18"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1</m:t>
                          </m:r>
                        </m:num>
                        <m:den>
                          <m:r>
                            <a:rPr lang="en-US" sz="2400" b="0" i="1" smtClean="0">
                              <a:latin typeface="Cambria Math" panose="02040503050406030204" pitchFamily="18" charset="0"/>
                              <a:cs typeface="Segoe UI" panose="020B0502040204020203" pitchFamily="34" charset="0"/>
                            </a:rPr>
                            <m:t>𝑄</m:t>
                          </m:r>
                        </m:den>
                      </m:f>
                      <m:r>
                        <a:rPr lang="en-US" sz="2400" b="0" i="1" smtClean="0">
                          <a:latin typeface="Cambria Math" panose="02040503050406030204" pitchFamily="18" charset="0"/>
                          <a:cs typeface="Segoe UI" panose="020B0502040204020203" pitchFamily="34" charset="0"/>
                        </a:rPr>
                        <m:t>𝑒𝑥𝑝</m:t>
                      </m:r>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𝜀</m:t>
                              </m:r>
                            </m:e>
                            <m:sub>
                              <m:r>
                                <a:rPr lang="en-US" sz="2400" b="0" i="1" smtClean="0">
                                  <a:latin typeface="Cambria Math" panose="02040503050406030204" pitchFamily="18" charset="0"/>
                                  <a:cs typeface="Segoe UI" panose="020B0502040204020203" pitchFamily="34" charset="0"/>
                                </a:rPr>
                                <m:t>𝑖</m:t>
                              </m:r>
                            </m:sub>
                          </m:sSub>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ea typeface="Cambria Math" panose="02040503050406030204" pitchFamily="18" charset="0"/>
                              <a:cs typeface="Segoe UI" panose="020B0502040204020203" pitchFamily="34" charset="0"/>
                            </a:rPr>
                            <m:t>𝜏</m:t>
                          </m:r>
                        </m:e>
                      </m:d>
                      <m:r>
                        <a:rPr lang="en-US" sz="2400" b="0" i="1" smtClean="0">
                          <a:latin typeface="Cambria Math" panose="02040503050406030204" pitchFamily="18"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r>
                            <a:rPr lang="en-US" sz="2400" i="1">
                              <a:latin typeface="Cambria Math" panose="02040503050406030204" pitchFamily="18" charset="0"/>
                              <a:cs typeface="Segoe UI" panose="020B0502040204020203" pitchFamily="34" charset="0"/>
                            </a:rPr>
                            <m:t>𝑒𝑥𝑝</m:t>
                          </m:r>
                          <m:d>
                            <m:dPr>
                              <m:ctrlPr>
                                <a:rPr lang="en-US" sz="2400" i="1">
                                  <a:latin typeface="Cambria Math" panose="02040503050406030204" pitchFamily="18" charset="0"/>
                                  <a:cs typeface="Segoe UI" panose="020B0502040204020203" pitchFamily="34" charset="0"/>
                                </a:rPr>
                              </m:ctrlPr>
                            </m:dPr>
                            <m:e>
                              <m:r>
                                <a:rPr lang="en-US" sz="2400" i="1">
                                  <a:latin typeface="Cambria Math" panose="02040503050406030204" pitchFamily="18" charset="0"/>
                                  <a:cs typeface="Segoe UI" panose="020B0502040204020203" pitchFamily="34" charset="0"/>
                                </a:rPr>
                                <m:t>−</m:t>
                              </m:r>
                              <m:sSub>
                                <m:sSubPr>
                                  <m:ctrlPr>
                                    <a:rPr lang="en-US" sz="2400" i="1" smtClean="0">
                                      <a:latin typeface="Cambria Math" panose="02040503050406030204" pitchFamily="18" charset="0"/>
                                      <a:cs typeface="Segoe UI" panose="020B0502040204020203" pitchFamily="34" charset="0"/>
                                    </a:rPr>
                                  </m:ctrlPr>
                                </m:sSubPr>
                                <m:e>
                                  <m:r>
                                    <a:rPr lang="en-US" sz="2400" i="1" smtClean="0">
                                      <a:latin typeface="Cambria Math" panose="02040503050406030204" pitchFamily="18" charset="0"/>
                                      <a:ea typeface="Cambria Math" panose="02040503050406030204" pitchFamily="18" charset="0"/>
                                      <a:cs typeface="Segoe UI" panose="020B0502040204020203" pitchFamily="34" charset="0"/>
                                    </a:rPr>
                                    <m:t>𝜀</m:t>
                                  </m:r>
                                </m:e>
                                <m:sub>
                                  <m:r>
                                    <a:rPr lang="en-US" sz="2400" b="0" i="1" smtClean="0">
                                      <a:latin typeface="Cambria Math" panose="02040503050406030204" pitchFamily="18" charset="0"/>
                                      <a:cs typeface="Segoe UI" panose="020B0502040204020203" pitchFamily="34" charset="0"/>
                                    </a:rPr>
                                    <m:t>𝑖</m:t>
                                  </m:r>
                                </m:sub>
                              </m:sSub>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ea typeface="Cambria Math" panose="02040503050406030204" pitchFamily="18" charset="0"/>
                                  <a:cs typeface="Segoe UI" panose="020B0502040204020203" pitchFamily="34" charset="0"/>
                                </a:rPr>
                                <m:t>𝜏</m:t>
                              </m:r>
                            </m:e>
                          </m:d>
                        </m:num>
                        <m:den>
                          <m:nary>
                            <m:naryPr>
                              <m:chr m:val="∑"/>
                              <m:ctrlPr>
                                <a:rPr lang="en-US" sz="2400" b="0" i="1" smtClean="0">
                                  <a:latin typeface="Cambria Math" panose="02040503050406030204" pitchFamily="18" charset="0"/>
                                  <a:cs typeface="Segoe UI" panose="020B0502040204020203" pitchFamily="34" charset="0"/>
                                </a:rPr>
                              </m:ctrlPr>
                            </m:naryPr>
                            <m:sub>
                              <m:r>
                                <m:rPr>
                                  <m:brk m:alnAt="23"/>
                                </m:rPr>
                                <a:rPr lang="en-US" sz="2400" b="0" i="1" smtClean="0">
                                  <a:latin typeface="Cambria Math" panose="02040503050406030204" pitchFamily="18" charset="0"/>
                                  <a:cs typeface="Segoe UI" panose="020B0502040204020203" pitchFamily="34" charset="0"/>
                                </a:rPr>
                                <m:t>𝑗</m:t>
                              </m:r>
                              <m:r>
                                <a:rPr lang="en-US" sz="2400" b="0" i="1" smtClean="0">
                                  <a:latin typeface="Cambria Math" panose="02040503050406030204" pitchFamily="18" charset="0"/>
                                  <a:cs typeface="Segoe UI" panose="020B0502040204020203" pitchFamily="34" charset="0"/>
                                </a:rPr>
                                <m:t>=1</m:t>
                              </m:r>
                            </m:sub>
                            <m:sup>
                              <m:r>
                                <a:rPr lang="en-US" sz="2400" b="0" i="1" smtClean="0">
                                  <a:latin typeface="Cambria Math" panose="02040503050406030204" pitchFamily="18" charset="0"/>
                                  <a:cs typeface="Segoe UI" panose="020B0502040204020203" pitchFamily="34" charset="0"/>
                                </a:rPr>
                                <m:t>𝑀</m:t>
                              </m:r>
                            </m:sup>
                            <m:e>
                              <m:r>
                                <a:rPr lang="en-US" sz="2400" i="1">
                                  <a:latin typeface="Cambria Math" panose="02040503050406030204" pitchFamily="18" charset="0"/>
                                  <a:cs typeface="Segoe UI" panose="020B0502040204020203" pitchFamily="34" charset="0"/>
                                </a:rPr>
                                <m:t>𝑒𝑥𝑝</m:t>
                              </m:r>
                              <m:d>
                                <m:dPr>
                                  <m:ctrlPr>
                                    <a:rPr lang="en-US" sz="2400" i="1">
                                      <a:latin typeface="Cambria Math" panose="02040503050406030204" pitchFamily="18" charset="0"/>
                                      <a:cs typeface="Segoe UI" panose="020B0502040204020203" pitchFamily="34" charset="0"/>
                                    </a:rPr>
                                  </m:ctrlPr>
                                </m:dPr>
                                <m:e>
                                  <m:r>
                                    <a:rPr lang="en-US" sz="2400" i="1">
                                      <a:latin typeface="Cambria Math" panose="02040503050406030204" pitchFamily="18" charset="0"/>
                                      <a:cs typeface="Segoe UI" panose="020B0502040204020203" pitchFamily="34" charset="0"/>
                                    </a:rPr>
                                    <m:t>−</m:t>
                                  </m:r>
                                  <m:sSub>
                                    <m:sSubPr>
                                      <m:ctrlPr>
                                        <a:rPr lang="en-US" sz="2400" i="1" smtClean="0">
                                          <a:latin typeface="Cambria Math" panose="02040503050406030204" pitchFamily="18" charset="0"/>
                                          <a:cs typeface="Segoe UI" panose="020B0502040204020203" pitchFamily="34" charset="0"/>
                                        </a:rPr>
                                      </m:ctrlPr>
                                    </m:sSubPr>
                                    <m:e>
                                      <m:r>
                                        <a:rPr lang="en-US" sz="2400" i="1" smtClean="0">
                                          <a:latin typeface="Cambria Math" panose="02040503050406030204" pitchFamily="18" charset="0"/>
                                          <a:ea typeface="Cambria Math" panose="02040503050406030204" pitchFamily="18" charset="0"/>
                                          <a:cs typeface="Segoe UI" panose="020B0502040204020203" pitchFamily="34" charset="0"/>
                                        </a:rPr>
                                        <m:t>𝜀</m:t>
                                      </m:r>
                                    </m:e>
                                    <m:sub>
                                      <m:r>
                                        <a:rPr lang="en-US" sz="2400" b="0" i="1" smtClean="0">
                                          <a:latin typeface="Cambria Math" panose="02040503050406030204" pitchFamily="18" charset="0"/>
                                          <a:cs typeface="Segoe UI" panose="020B0502040204020203" pitchFamily="34" charset="0"/>
                                        </a:rPr>
                                        <m:t>𝑖</m:t>
                                      </m:r>
                                    </m:sub>
                                  </m:sSub>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ea typeface="Cambria Math" panose="02040503050406030204" pitchFamily="18" charset="0"/>
                                      <a:cs typeface="Segoe UI" panose="020B0502040204020203" pitchFamily="34" charset="0"/>
                                    </a:rPr>
                                    <m:t>𝜏</m:t>
                                  </m:r>
                                </m:e>
                              </m:d>
                            </m:e>
                          </m:nary>
                        </m:den>
                      </m:f>
                    </m:oMath>
                  </m:oMathPara>
                </a14:m>
                <a:endParaRPr lang="en-US" sz="2400" dirty="0">
                  <a:latin typeface="+mn-lt"/>
                  <a:cs typeface="Segoe UI" panose="020B0502040204020203" pitchFamily="34" charset="0"/>
                </a:endParaRPr>
              </a:p>
              <a:p>
                <a:r>
                  <a:rPr lang="en-US" sz="2400" dirty="0">
                    <a:latin typeface="+mn-lt"/>
                    <a:cs typeface="Segoe UI" panose="020B0502040204020203" pitchFamily="34" charset="0"/>
                  </a:rPr>
                  <a:t>Boltzmann distributed energy </a:t>
                </a:r>
                <a:r>
                  <a:rPr lang="en-US" sz="2400" b="1" dirty="0">
                    <a:latin typeface="+mn-lt"/>
                    <a:cs typeface="Segoe UI" panose="020B0502040204020203" pitchFamily="34" charset="0"/>
                  </a:rPr>
                  <a:t>maximizes entropy </a:t>
                </a:r>
                <a:r>
                  <a:rPr lang="en-US" sz="2400" dirty="0">
                    <a:latin typeface="+mn-lt"/>
                    <a:cs typeface="Segoe UI" panose="020B0502040204020203" pitchFamily="34" charset="0"/>
                  </a:rPr>
                  <a:t>of the system: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Segoe UI" panose="020B0502040204020203" pitchFamily="34" charset="0"/>
                        </a:rPr>
                        <m:t>𝑆</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𝑝</m:t>
                              </m:r>
                            </m:e>
                            <m:sub>
                              <m:r>
                                <a:rPr lang="en-US" sz="2400" b="0" i="1" smtClean="0">
                                  <a:latin typeface="Cambria Math" panose="02040503050406030204" pitchFamily="18" charset="0"/>
                                  <a:cs typeface="Segoe UI" panose="020B0502040204020203" pitchFamily="34" charset="0"/>
                                </a:rPr>
                                <m:t>1</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𝑝</m:t>
                              </m:r>
                            </m:e>
                            <m:sub>
                              <m:r>
                                <a:rPr lang="en-US" sz="2400" b="0" i="1" smtClean="0">
                                  <a:latin typeface="Cambria Math" panose="02040503050406030204" pitchFamily="18" charset="0"/>
                                  <a:cs typeface="Segoe UI" panose="020B0502040204020203" pitchFamily="34" charset="0"/>
                                </a:rPr>
                                <m:t>2,</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𝑝</m:t>
                              </m:r>
                            </m:e>
                            <m:sub>
                              <m:r>
                                <a:rPr lang="en-US" sz="2400" b="0" i="1" smtClean="0">
                                  <a:latin typeface="Cambria Math" panose="02040503050406030204" pitchFamily="18" charset="0"/>
                                  <a:cs typeface="Segoe UI" panose="020B0502040204020203" pitchFamily="34" charset="0"/>
                                </a:rPr>
                                <m:t>𝑀</m:t>
                              </m:r>
                            </m:sub>
                          </m:sSub>
                        </m:e>
                      </m:d>
                      <m:r>
                        <a:rPr lang="en-US" sz="2400" b="0" i="1" smtClean="0">
                          <a:latin typeface="Cambria Math" panose="02040503050406030204" pitchFamily="18" charset="0"/>
                          <a:cs typeface="Segoe UI" panose="020B0502040204020203" pitchFamily="34" charset="0"/>
                        </a:rPr>
                        <m:t>=−</m:t>
                      </m:r>
                      <m:nary>
                        <m:naryPr>
                          <m:chr m:val="∑"/>
                          <m:ctrlPr>
                            <a:rPr lang="en-US" sz="2400" b="0" i="1" smtClean="0">
                              <a:latin typeface="Cambria Math" panose="02040503050406030204" pitchFamily="18" charset="0"/>
                              <a:cs typeface="Segoe UI" panose="020B0502040204020203" pitchFamily="34" charset="0"/>
                            </a:rPr>
                          </m:ctrlPr>
                        </m:naryPr>
                        <m:sub>
                          <m:r>
                            <m:rPr>
                              <m:brk m:alnAt="23"/>
                            </m:rPr>
                            <a:rPr lang="en-US" sz="2400" b="0" i="1" smtClean="0">
                              <a:latin typeface="Cambria Math" panose="02040503050406030204" pitchFamily="18" charset="0"/>
                              <a:cs typeface="Segoe UI" panose="020B0502040204020203" pitchFamily="34" charset="0"/>
                            </a:rPr>
                            <m:t>𝑖</m:t>
                          </m:r>
                          <m:r>
                            <a:rPr lang="en-US" sz="2400" b="0" i="1" smtClean="0">
                              <a:latin typeface="Cambria Math" panose="02040503050406030204" pitchFamily="18" charset="0"/>
                              <a:cs typeface="Segoe UI" panose="020B0502040204020203" pitchFamily="34" charset="0"/>
                            </a:rPr>
                            <m:t>=1</m:t>
                          </m:r>
                        </m:sub>
                        <m:sup>
                          <m:r>
                            <a:rPr lang="en-US" sz="2400" b="0" i="1" smtClean="0">
                              <a:latin typeface="Cambria Math" panose="02040503050406030204" pitchFamily="18" charset="0"/>
                              <a:cs typeface="Segoe UI" panose="020B0502040204020203" pitchFamily="34" charset="0"/>
                            </a:rPr>
                            <m:t>𝑀</m:t>
                          </m:r>
                        </m:sup>
                        <m:e>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𝑝</m:t>
                              </m:r>
                            </m:e>
                            <m:sub>
                              <m:r>
                                <a:rPr lang="en-US" sz="2400" b="0" i="1" smtClean="0">
                                  <a:latin typeface="Cambria Math" panose="02040503050406030204" pitchFamily="18" charset="0"/>
                                  <a:cs typeface="Segoe UI" panose="020B0502040204020203" pitchFamily="34" charset="0"/>
                                </a:rPr>
                                <m:t>𝑖</m:t>
                              </m:r>
                            </m:sub>
                          </m:sSub>
                          <m:r>
                            <m:rPr>
                              <m:sty m:val="p"/>
                            </m:rPr>
                            <a:rPr lang="en-US" sz="2400">
                              <a:latin typeface="Cambria Math" panose="02040503050406030204" pitchFamily="18" charset="0"/>
                              <a:cs typeface="Segoe UI" panose="020B0502040204020203" pitchFamily="34" charset="0"/>
                            </a:rPr>
                            <m:t>log</m:t>
                          </m:r>
                          <m:r>
                            <a:rPr lang="en-US" sz="2400" i="1">
                              <a:latin typeface="Cambria Math" panose="02040503050406030204" pitchFamily="18" charset="0"/>
                              <a:cs typeface="Segoe UI" panose="020B0502040204020203" pitchFamily="34" charset="0"/>
                            </a:rPr>
                            <m:t>⁡</m:t>
                          </m:r>
                          <m:d>
                            <m:dPr>
                              <m:ctrlPr>
                                <a:rPr lang="en-US" sz="2400" i="1">
                                  <a:latin typeface="Cambria Math" panose="02040503050406030204" pitchFamily="18" charset="0"/>
                                  <a:cs typeface="Segoe UI" panose="020B0502040204020203" pitchFamily="34" charset="0"/>
                                </a:rPr>
                              </m:ctrlPr>
                            </m:dPr>
                            <m:e>
                              <m:sSub>
                                <m:sSubPr>
                                  <m:ctrlPr>
                                    <a:rPr lang="en-US" sz="2400" i="1">
                                      <a:latin typeface="Cambria Math" panose="02040503050406030204" pitchFamily="18" charset="0"/>
                                      <a:cs typeface="Segoe UI" panose="020B0502040204020203" pitchFamily="34" charset="0"/>
                                    </a:rPr>
                                  </m:ctrlPr>
                                </m:sSubPr>
                                <m:e>
                                  <m:r>
                                    <a:rPr lang="en-US" sz="2400" i="1">
                                      <a:latin typeface="Cambria Math" panose="02040503050406030204" pitchFamily="18" charset="0"/>
                                      <a:cs typeface="Segoe UI" panose="020B0502040204020203" pitchFamily="34" charset="0"/>
                                    </a:rPr>
                                    <m:t>𝑝</m:t>
                                  </m:r>
                                </m:e>
                                <m:sub>
                                  <m:r>
                                    <a:rPr lang="en-US" sz="2400" i="1">
                                      <a:latin typeface="Cambria Math" panose="02040503050406030204" pitchFamily="18" charset="0"/>
                                      <a:cs typeface="Segoe UI" panose="020B0502040204020203" pitchFamily="34" charset="0"/>
                                    </a:rPr>
                                    <m:t>𝑖</m:t>
                                  </m:r>
                                </m:sub>
                              </m:sSub>
                            </m:e>
                          </m:d>
                        </m:e>
                      </m:nary>
                    </m:oMath>
                  </m:oMathPara>
                </a14:m>
                <a:endParaRPr lang="en-US" sz="2400" dirty="0">
                  <a:latin typeface="+mn-lt"/>
                  <a:cs typeface="Segoe UI" panose="020B0502040204020203" pitchFamily="34" charset="0"/>
                </a:endParaRPr>
              </a:p>
              <a:p>
                <a:r>
                  <a:rPr lang="en-US" sz="2400" dirty="0">
                    <a:latin typeface="+mn-lt"/>
                    <a:cs typeface="Segoe UI" panose="020B0502040204020203" pitchFamily="34" charset="0"/>
                  </a:rPr>
                  <a:t>This is just what we want!     </a:t>
                </a:r>
              </a:p>
              <a:p>
                <a:r>
                  <a:rPr lang="en-US" sz="2400" dirty="0">
                    <a:latin typeface="+mn-lt"/>
                    <a:cs typeface="Segoe UI" panose="020B0502040204020203" pitchFamily="34" charset="0"/>
                  </a:rPr>
                  <a:t>Maximizing the Boltzmann entropy for a feature map</a:t>
                </a:r>
                <a:r>
                  <a:rPr lang="en-US" sz="2400" b="1" dirty="0">
                    <a:latin typeface="+mn-lt"/>
                    <a:cs typeface="Segoe UI" panose="020B0502040204020203" pitchFamily="34" charset="0"/>
                  </a:rPr>
                  <a:t> </a:t>
                </a:r>
                <a:r>
                  <a:rPr lang="en-US" sz="2400" dirty="0">
                    <a:latin typeface="+mn-lt"/>
                    <a:cs typeface="Segoe UI" panose="020B0502040204020203" pitchFamily="34" charset="0"/>
                  </a:rPr>
                  <a:t>,</a:t>
                </a:r>
                <a:r>
                  <a:rPr lang="en-US" sz="2400" b="1" dirty="0">
                    <a:latin typeface="+mn-lt"/>
                    <a:cs typeface="Segoe UI" panose="020B0502040204020203" pitchFamily="34" charset="0"/>
                  </a:rPr>
                  <a:t> </a:t>
                </a:r>
                <a14:m>
                  <m:oMath xmlns:m="http://schemas.openxmlformats.org/officeDocument/2006/math">
                    <m:r>
                      <a:rPr lang="en-US" sz="2400" b="1" i="1" smtClean="0">
                        <a:latin typeface="Cambria Math" panose="02040503050406030204" pitchFamily="18" charset="0"/>
                        <a:cs typeface="Segoe UI" panose="020B0502040204020203" pitchFamily="34" charset="0"/>
                      </a:rPr>
                      <m:t>𝒇</m:t>
                    </m:r>
                    <m:r>
                      <a:rPr lang="en-US" sz="2400" b="1" i="1" smtClean="0">
                        <a:latin typeface="Cambria Math" panose="02040503050406030204" pitchFamily="18" charset="0"/>
                        <a:cs typeface="Segoe UI" panose="020B0502040204020203" pitchFamily="34" charset="0"/>
                      </a:rPr>
                      <m:t>(</m:t>
                    </m:r>
                    <m:sSub>
                      <m:sSubPr>
                        <m:ctrlPr>
                          <a:rPr lang="en-US" sz="2400" b="1" i="1">
                            <a:latin typeface="Cambria Math" panose="02040503050406030204" pitchFamily="18" charset="0"/>
                            <a:cs typeface="Segoe UI" panose="020B0502040204020203" pitchFamily="34" charset="0"/>
                          </a:rPr>
                        </m:ctrlPr>
                      </m:sSubPr>
                      <m:e>
                        <m:acc>
                          <m:accPr>
                            <m:chr m:val="̃"/>
                            <m:ctrlPr>
                              <a:rPr lang="en-US" sz="2400" b="1" i="1">
                                <a:latin typeface="Cambria Math" panose="02040503050406030204" pitchFamily="18" charset="0"/>
                                <a:cs typeface="Segoe UI" panose="020B0502040204020203" pitchFamily="34" charset="0"/>
                              </a:rPr>
                            </m:ctrlPr>
                          </m:accPr>
                          <m:e>
                            <m:r>
                              <a:rPr lang="en-US" sz="2400" b="1" i="1">
                                <a:latin typeface="Cambria Math" panose="02040503050406030204" pitchFamily="18" charset="0"/>
                                <a:cs typeface="Segoe UI" panose="020B0502040204020203" pitchFamily="34" charset="0"/>
                              </a:rPr>
                              <m:t>𝒙</m:t>
                            </m:r>
                          </m:e>
                        </m:acc>
                      </m:e>
                      <m:sub>
                        <m:r>
                          <a:rPr lang="en-US" sz="2400" b="1" i="1">
                            <a:latin typeface="Cambria Math" panose="02040503050406030204" pitchFamily="18" charset="0"/>
                            <a:cs typeface="Segoe UI" panose="020B0502040204020203" pitchFamily="34" charset="0"/>
                          </a:rPr>
                          <m:t>.</m:t>
                        </m:r>
                      </m:sub>
                    </m:sSub>
                    <m:r>
                      <a:rPr lang="en-US" sz="2400" b="1" i="1">
                        <a:latin typeface="Cambria Math" panose="02040503050406030204" pitchFamily="18" charset="0"/>
                        <a:ea typeface="Cambria Math" panose="02040503050406030204" pitchFamily="18" charset="0"/>
                        <a:cs typeface="Segoe UI" panose="020B0502040204020203" pitchFamily="34" charset="0"/>
                      </a:rPr>
                      <m:t>)</m:t>
                    </m:r>
                  </m:oMath>
                </a14:m>
                <a:r>
                  <a:rPr lang="en-US" sz="2400" b="1" dirty="0">
                    <a:cs typeface="Segoe UI" panose="020B0502040204020203" pitchFamily="34" charset="0"/>
                  </a:rPr>
                  <a:t>,</a:t>
                </a:r>
                <a:r>
                  <a:rPr lang="en-US" sz="2400" dirty="0">
                    <a:latin typeface="+mn-lt"/>
                    <a:cs typeface="Segoe UI" panose="020B0502040204020203" pitchFamily="34" charset="0"/>
                  </a:rPr>
                  <a:t> across images improves discrimination sensitivity  </a:t>
                </a:r>
              </a:p>
              <a:p>
                <a:endParaRPr lang="en-US" sz="24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940525"/>
                <a:ext cx="11525250" cy="5445201"/>
              </a:xfrm>
              <a:blipFill>
                <a:blip r:embed="rId3"/>
                <a:stretch>
                  <a:fillRect l="-793" t="-895"/>
                </a:stretch>
              </a:blipFill>
            </p:spPr>
            <p:txBody>
              <a:bodyPr/>
              <a:lstStyle/>
              <a:p>
                <a:r>
                  <a:rPr lang="en-US">
                    <a:noFill/>
                  </a:rPr>
                  <a:t> </a:t>
                </a:r>
              </a:p>
            </p:txBody>
          </p:sp>
        </mc:Fallback>
      </mc:AlternateContent>
    </p:spTree>
    <p:extLst>
      <p:ext uri="{BB962C8B-B14F-4D97-AF65-F5344CB8AC3E}">
        <p14:creationId xmlns:p14="http://schemas.microsoft.com/office/powerpoint/2010/main" val="735793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55040"/>
                <a:ext cx="11488334" cy="1318866"/>
              </a:xfrm>
            </p:spPr>
            <p:txBody>
              <a:bodyPr/>
              <a:lstStyle/>
              <a:p>
                <a:pPr marL="0" indent="0">
                  <a:buNone/>
                </a:pPr>
                <a:r>
                  <a:rPr lang="en-US" sz="2800" dirty="0">
                    <a:latin typeface="+mn-lt"/>
                    <a:cs typeface="Segoe UI" panose="020B0502040204020203" pitchFamily="34" charset="0"/>
                  </a:rPr>
                  <a:t>What value of </a:t>
                </a:r>
                <a14:m>
                  <m:oMath xmlns:m="http://schemas.openxmlformats.org/officeDocument/2006/math">
                    <m:r>
                      <a:rPr lang="en-US" sz="2800" i="1" smtClean="0">
                        <a:latin typeface="Cambria Math" panose="02040503050406030204" pitchFamily="18" charset="0"/>
                        <a:ea typeface="Cambria Math" panose="02040503050406030204" pitchFamily="18" charset="0"/>
                        <a:cs typeface="Segoe UI" panose="020B0502040204020203" pitchFamily="34" charset="0"/>
                      </a:rPr>
                      <m:t>𝜏</m:t>
                    </m:r>
                  </m:oMath>
                </a14:m>
                <a:r>
                  <a:rPr lang="en-US" sz="2800" dirty="0">
                    <a:latin typeface="+mn-lt"/>
                    <a:cs typeface="Segoe UI" panose="020B0502040204020203" pitchFamily="34" charset="0"/>
                  </a:rPr>
                  <a:t> should we use?  </a:t>
                </a:r>
              </a:p>
              <a:p>
                <a:r>
                  <a:rPr lang="en-US" sz="2800" dirty="0">
                    <a:latin typeface="+mn-lt"/>
                    <a:cs typeface="Segoe UI" panose="020B0502040204020203" pitchFamily="34" charset="0"/>
                  </a:rPr>
                  <a:t>Perform hyperparameter search</a:t>
                </a:r>
              </a:p>
              <a:p>
                <a:r>
                  <a:rPr lang="en-US" sz="2800" dirty="0">
                    <a:latin typeface="+mn-lt"/>
                    <a:cs typeface="Segoe UI" panose="020B0502040204020203" pitchFamily="34" charset="0"/>
                  </a:rPr>
                  <a:t>Trade-off between minimizing contrastive association loss and maximum entropy</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955040"/>
                <a:ext cx="11488334" cy="1318866"/>
              </a:xfrm>
              <a:blipFill>
                <a:blip r:embed="rId3"/>
                <a:stretch>
                  <a:fillRect l="-1061" t="-4630" b="-7685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93D6606-0D0E-5AF8-B719-B5383D09FE48}"/>
              </a:ext>
            </a:extLst>
          </p:cNvPr>
          <p:cNvPicPr>
            <a:picLocks noChangeAspect="1"/>
          </p:cNvPicPr>
          <p:nvPr/>
        </p:nvPicPr>
        <p:blipFill>
          <a:blip r:embed="rId4"/>
          <a:stretch>
            <a:fillRect/>
          </a:stretch>
        </p:blipFill>
        <p:spPr>
          <a:xfrm>
            <a:off x="2835124" y="2988520"/>
            <a:ext cx="6455248" cy="3469622"/>
          </a:xfrm>
          <a:prstGeom prst="rect">
            <a:avLst/>
          </a:prstGeom>
        </p:spPr>
      </p:pic>
      <p:sp>
        <p:nvSpPr>
          <p:cNvPr id="4" name="TextBox 3">
            <a:extLst>
              <a:ext uri="{FF2B5EF4-FFF2-40B4-BE49-F238E27FC236}">
                <a16:creationId xmlns:a16="http://schemas.microsoft.com/office/drawing/2014/main" id="{12FE4EA1-8161-BB71-BF9E-C8C4D23A1CF8}"/>
              </a:ext>
            </a:extLst>
          </p:cNvPr>
          <p:cNvSpPr txBox="1"/>
          <p:nvPr/>
        </p:nvSpPr>
        <p:spPr>
          <a:xfrm>
            <a:off x="4642750" y="6458142"/>
            <a:ext cx="3202241" cy="369332"/>
          </a:xfrm>
          <a:prstGeom prst="rect">
            <a:avLst/>
          </a:prstGeom>
          <a:noFill/>
        </p:spPr>
        <p:txBody>
          <a:bodyPr wrap="square" rtlCol="0">
            <a:spAutoFit/>
          </a:bodyPr>
          <a:lstStyle/>
          <a:p>
            <a:r>
              <a:rPr lang="en-US" dirty="0"/>
              <a:t>From </a:t>
            </a:r>
            <a:r>
              <a:rPr lang="en-US" dirty="0">
                <a:hlinkClick r:id="rId5"/>
              </a:rPr>
              <a:t>Chen, et.al., 2020 </a:t>
            </a:r>
            <a:endParaRPr lang="en-US" dirty="0"/>
          </a:p>
        </p:txBody>
      </p:sp>
    </p:spTree>
    <p:extLst>
      <p:ext uri="{BB962C8B-B14F-4D97-AF65-F5344CB8AC3E}">
        <p14:creationId xmlns:p14="http://schemas.microsoft.com/office/powerpoint/2010/main" val="216042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Contrastive Self-Supervised Learning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55040"/>
            <a:ext cx="11488334" cy="597989"/>
          </a:xfrm>
        </p:spPr>
        <p:txBody>
          <a:bodyPr/>
          <a:lstStyle/>
          <a:p>
            <a:pPr marL="0" indent="0">
              <a:buNone/>
            </a:pPr>
            <a:r>
              <a:rPr lang="en-US" sz="2800" dirty="0">
                <a:latin typeface="+mn-lt"/>
                <a:cs typeface="Segoe UI" panose="020B0502040204020203" pitchFamily="34" charset="0"/>
              </a:rPr>
              <a:t>How well does contrastive pretext learning work?  </a:t>
            </a:r>
          </a:p>
        </p:txBody>
      </p:sp>
      <p:pic>
        <p:nvPicPr>
          <p:cNvPr id="6" name="Picture 5">
            <a:extLst>
              <a:ext uri="{FF2B5EF4-FFF2-40B4-BE49-F238E27FC236}">
                <a16:creationId xmlns:a16="http://schemas.microsoft.com/office/drawing/2014/main" id="{5B475735-7337-B12D-CE6D-752B64FB2F3B}"/>
              </a:ext>
            </a:extLst>
          </p:cNvPr>
          <p:cNvPicPr>
            <a:picLocks noChangeAspect="1"/>
          </p:cNvPicPr>
          <p:nvPr/>
        </p:nvPicPr>
        <p:blipFill>
          <a:blip r:embed="rId3"/>
          <a:stretch>
            <a:fillRect/>
          </a:stretch>
        </p:blipFill>
        <p:spPr>
          <a:xfrm>
            <a:off x="3420533" y="1419051"/>
            <a:ext cx="4527287" cy="4913876"/>
          </a:xfrm>
          <a:prstGeom prst="rect">
            <a:avLst/>
          </a:prstGeom>
        </p:spPr>
      </p:pic>
      <p:sp>
        <p:nvSpPr>
          <p:cNvPr id="4" name="TextBox 3">
            <a:extLst>
              <a:ext uri="{FF2B5EF4-FFF2-40B4-BE49-F238E27FC236}">
                <a16:creationId xmlns:a16="http://schemas.microsoft.com/office/drawing/2014/main" id="{4BFC470B-8F65-7CF7-3B96-959AB62BCA49}"/>
              </a:ext>
            </a:extLst>
          </p:cNvPr>
          <p:cNvSpPr txBox="1"/>
          <p:nvPr/>
        </p:nvSpPr>
        <p:spPr>
          <a:xfrm>
            <a:off x="5045705" y="6427606"/>
            <a:ext cx="3202241" cy="369332"/>
          </a:xfrm>
          <a:prstGeom prst="rect">
            <a:avLst/>
          </a:prstGeom>
          <a:noFill/>
        </p:spPr>
        <p:txBody>
          <a:bodyPr wrap="square" rtlCol="0">
            <a:spAutoFit/>
          </a:bodyPr>
          <a:lstStyle/>
          <a:p>
            <a:r>
              <a:rPr lang="en-US" dirty="0"/>
              <a:t>From </a:t>
            </a:r>
            <a:r>
              <a:rPr lang="en-US" dirty="0">
                <a:hlinkClick r:id="rId4"/>
              </a:rPr>
              <a:t>Chen, et.al., 2020 </a:t>
            </a:r>
            <a:endParaRPr lang="en-US" dirty="0"/>
          </a:p>
        </p:txBody>
      </p:sp>
    </p:spTree>
    <p:extLst>
      <p:ext uri="{BB962C8B-B14F-4D97-AF65-F5344CB8AC3E}">
        <p14:creationId xmlns:p14="http://schemas.microsoft.com/office/powerpoint/2010/main" val="19586714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914DA-F33E-C454-FAFE-0CAC02621C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1616EA-5A8C-6D90-A688-FC71EC43663F}"/>
              </a:ext>
            </a:extLst>
          </p:cNvPr>
          <p:cNvSpPr>
            <a:spLocks noGrp="1"/>
          </p:cNvSpPr>
          <p:nvPr>
            <p:ph type="ctrTitle"/>
          </p:nvPr>
        </p:nvSpPr>
        <p:spPr>
          <a:xfrm>
            <a:off x="1524000" y="2080381"/>
            <a:ext cx="9835848" cy="1429582"/>
          </a:xfrm>
        </p:spPr>
        <p:txBody>
          <a:bodyPr>
            <a:normAutofit/>
          </a:bodyPr>
          <a:lstStyle/>
          <a:p>
            <a:r>
              <a:rPr lang="en-US" sz="4400" dirty="0">
                <a:latin typeface="+mn-lt"/>
              </a:rPr>
              <a:t>Scaling Vision Transformers </a:t>
            </a:r>
          </a:p>
        </p:txBody>
      </p:sp>
    </p:spTree>
    <p:extLst>
      <p:ext uri="{BB962C8B-B14F-4D97-AF65-F5344CB8AC3E}">
        <p14:creationId xmlns:p14="http://schemas.microsoft.com/office/powerpoint/2010/main" val="23555516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34779-73E6-5110-36D4-CC8BDCBC1A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F730C6-7B90-058D-6AB2-624F1239082F}"/>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Scaling Vision Transformers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3C5674E-90F2-04D4-73B0-F850C26A0BD3}"/>
                  </a:ext>
                </a:extLst>
              </p:cNvPr>
              <p:cNvSpPr>
                <a:spLocks noGrp="1"/>
              </p:cNvSpPr>
              <p:nvPr>
                <p:ph sz="quarter" idx="10"/>
              </p:nvPr>
            </p:nvSpPr>
            <p:spPr>
              <a:xfrm>
                <a:off x="436341" y="683788"/>
                <a:ext cx="11525250" cy="1786346"/>
              </a:xfrm>
            </p:spPr>
            <p:txBody>
              <a:bodyPr/>
              <a:lstStyle/>
              <a:p>
                <a:pPr marL="0" indent="0">
                  <a:buNone/>
                </a:pPr>
                <a:r>
                  <a:rPr lang="en-US" sz="2800" dirty="0" err="1">
                    <a:latin typeface="+mn-lt"/>
                    <a:cs typeface="Segoe UI" panose="020B0502040204020203" pitchFamily="34" charset="0"/>
                    <a:hlinkClick r:id="rId3"/>
                  </a:rPr>
                  <a:t>Zhai</a:t>
                </a:r>
                <a:r>
                  <a:rPr lang="en-US" sz="2800" dirty="0">
                    <a:latin typeface="+mn-lt"/>
                    <a:cs typeface="Segoe UI" panose="020B0502040204020203" pitchFamily="34" charset="0"/>
                    <a:hlinkClick r:id="rId3"/>
                  </a:rPr>
                  <a:t>, et.al, 2022</a:t>
                </a:r>
                <a:r>
                  <a:rPr lang="en-US" sz="2800" dirty="0">
                    <a:latin typeface="+mn-lt"/>
                    <a:cs typeface="Segoe UI" panose="020B0502040204020203" pitchFamily="34" charset="0"/>
                  </a:rPr>
                  <a:t>, investigated the relationship of model and training set size </a:t>
                </a:r>
              </a:p>
              <a:p>
                <a:r>
                  <a:rPr lang="en-US" sz="2800" dirty="0">
                    <a:latin typeface="+mn-lt"/>
                    <a:cs typeface="Segoe UI" panose="020B0502040204020203" pitchFamily="34" charset="0"/>
                  </a:rPr>
                  <a:t>Larger models and larger data sets </a:t>
                </a:r>
                <a14:m>
                  <m:oMath xmlns:m="http://schemas.openxmlformats.org/officeDocument/2006/math">
                    <m:r>
                      <a:rPr lang="en-US" sz="280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lower error rate </a:t>
                </a:r>
              </a:p>
              <a:p>
                <a:r>
                  <a:rPr lang="en-US" sz="2800" dirty="0">
                    <a:latin typeface="+mn-lt"/>
                    <a:cs typeface="Segoe UI" panose="020B0502040204020203" pitchFamily="34" charset="0"/>
                  </a:rPr>
                  <a:t>But, all models show saturation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436341" y="683788"/>
                <a:ext cx="11525250" cy="1786346"/>
              </a:xfrm>
              <a:blipFill>
                <a:blip r:embed="rId4"/>
                <a:stretch>
                  <a:fillRect l="-1111" t="-3072" b="-648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3EA0481-C26B-D69D-6B31-2458DB9A0878}"/>
              </a:ext>
            </a:extLst>
          </p:cNvPr>
          <p:cNvPicPr>
            <a:picLocks noChangeAspect="1"/>
          </p:cNvPicPr>
          <p:nvPr/>
        </p:nvPicPr>
        <p:blipFill>
          <a:blip r:embed="rId5"/>
          <a:stretch>
            <a:fillRect/>
          </a:stretch>
        </p:blipFill>
        <p:spPr>
          <a:xfrm>
            <a:off x="738752" y="2293749"/>
            <a:ext cx="11078080" cy="4534093"/>
          </a:xfrm>
          <a:prstGeom prst="rect">
            <a:avLst/>
          </a:prstGeom>
        </p:spPr>
      </p:pic>
    </p:spTree>
    <p:extLst>
      <p:ext uri="{BB962C8B-B14F-4D97-AF65-F5344CB8AC3E}">
        <p14:creationId xmlns:p14="http://schemas.microsoft.com/office/powerpoint/2010/main" val="5018649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5195A-7893-5EFE-3F2F-1905C5F8F2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A10858-2EDC-373E-2061-EAD632995382}"/>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Scaling Vision Transformers </a:t>
            </a:r>
          </a:p>
        </p:txBody>
      </p:sp>
      <p:sp>
        <p:nvSpPr>
          <p:cNvPr id="3" name="Content Placeholder 2">
            <a:extLst>
              <a:ext uri="{FF2B5EF4-FFF2-40B4-BE49-F238E27FC236}">
                <a16:creationId xmlns:a16="http://schemas.microsoft.com/office/drawing/2014/main" id="{749ACD4B-CDFE-6D16-5762-51156F0C073C}"/>
              </a:ext>
            </a:extLst>
          </p:cNvPr>
          <p:cNvSpPr>
            <a:spLocks noGrp="1"/>
          </p:cNvSpPr>
          <p:nvPr>
            <p:ph sz="quarter" idx="10"/>
          </p:nvPr>
        </p:nvSpPr>
        <p:spPr>
          <a:xfrm>
            <a:off x="436341" y="663124"/>
            <a:ext cx="11525250" cy="2844659"/>
          </a:xfrm>
        </p:spPr>
        <p:txBody>
          <a:bodyPr/>
          <a:lstStyle/>
          <a:p>
            <a:pPr marL="0" indent="0">
              <a:buNone/>
            </a:pPr>
            <a:r>
              <a:rPr lang="en-US" sz="2800" dirty="0" err="1">
                <a:latin typeface="+mn-lt"/>
                <a:cs typeface="Segoe UI" panose="020B0502040204020203" pitchFamily="34" charset="0"/>
                <a:hlinkClick r:id="rId3"/>
              </a:rPr>
              <a:t>Zhai</a:t>
            </a:r>
            <a:r>
              <a:rPr lang="en-US" sz="2800" dirty="0">
                <a:latin typeface="+mn-lt"/>
                <a:cs typeface="Segoe UI" panose="020B0502040204020203" pitchFamily="34" charset="0"/>
                <a:hlinkClick r:id="rId3"/>
              </a:rPr>
              <a:t>, et.al, 2022</a:t>
            </a:r>
            <a:r>
              <a:rPr lang="en-US" sz="2800" dirty="0">
                <a:latin typeface="+mn-lt"/>
                <a:cs typeface="Segoe UI" panose="020B0502040204020203" pitchFamily="34" charset="0"/>
              </a:rPr>
              <a:t>, investigated the relationship of model and training set size </a:t>
            </a:r>
          </a:p>
          <a:p>
            <a:r>
              <a:rPr lang="en-US" sz="2800" dirty="0">
                <a:latin typeface="+mn-lt"/>
                <a:cs typeface="Segoe UI" panose="020B0502040204020203" pitchFamily="34" charset="0"/>
              </a:rPr>
              <a:t>Combination of larger model and training data required for optimal performance</a:t>
            </a:r>
          </a:p>
          <a:p>
            <a:r>
              <a:rPr lang="en-US" sz="2800" dirty="0">
                <a:latin typeface="+mn-lt"/>
                <a:cs typeface="Segoe UI" panose="020B0502040204020203" pitchFamily="34" charset="0"/>
              </a:rPr>
              <a:t>Representation quality constrained by model size   </a:t>
            </a:r>
          </a:p>
          <a:p>
            <a:r>
              <a:rPr lang="en-US" sz="2800" dirty="0">
                <a:latin typeface="+mn-lt"/>
                <a:cs typeface="Segoe UI" panose="020B0502040204020203" pitchFamily="34" charset="0"/>
              </a:rPr>
              <a:t>Training dataset size beyond 1-3B images will improve massive models!  </a:t>
            </a:r>
          </a:p>
        </p:txBody>
      </p:sp>
      <p:pic>
        <p:nvPicPr>
          <p:cNvPr id="6" name="Picture 5">
            <a:extLst>
              <a:ext uri="{FF2B5EF4-FFF2-40B4-BE49-F238E27FC236}">
                <a16:creationId xmlns:a16="http://schemas.microsoft.com/office/drawing/2014/main" id="{4DBDC9BC-981F-558B-BCB3-37A0082F006B}"/>
              </a:ext>
            </a:extLst>
          </p:cNvPr>
          <p:cNvPicPr>
            <a:picLocks noChangeAspect="1"/>
          </p:cNvPicPr>
          <p:nvPr/>
        </p:nvPicPr>
        <p:blipFill>
          <a:blip r:embed="rId4"/>
          <a:stretch>
            <a:fillRect/>
          </a:stretch>
        </p:blipFill>
        <p:spPr>
          <a:xfrm>
            <a:off x="1808135" y="3388963"/>
            <a:ext cx="8475845" cy="3469037"/>
          </a:xfrm>
          <a:prstGeom prst="rect">
            <a:avLst/>
          </a:prstGeom>
        </p:spPr>
      </p:pic>
    </p:spTree>
    <p:extLst>
      <p:ext uri="{BB962C8B-B14F-4D97-AF65-F5344CB8AC3E}">
        <p14:creationId xmlns:p14="http://schemas.microsoft.com/office/powerpoint/2010/main" val="39215685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1FB90-3EE9-0E4D-3F05-0F4D9F951F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6C79A2-17A2-C7A6-A5A9-708B898C6EC1}"/>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Scaling Vision Transformers </a:t>
            </a:r>
          </a:p>
        </p:txBody>
      </p:sp>
      <p:sp>
        <p:nvSpPr>
          <p:cNvPr id="3" name="Content Placeholder 2">
            <a:extLst>
              <a:ext uri="{FF2B5EF4-FFF2-40B4-BE49-F238E27FC236}">
                <a16:creationId xmlns:a16="http://schemas.microsoft.com/office/drawing/2014/main" id="{47DB526A-0FCB-5BD6-3F26-475401B0B976}"/>
              </a:ext>
            </a:extLst>
          </p:cNvPr>
          <p:cNvSpPr>
            <a:spLocks noGrp="1"/>
          </p:cNvSpPr>
          <p:nvPr>
            <p:ph sz="quarter" idx="10"/>
          </p:nvPr>
        </p:nvSpPr>
        <p:spPr>
          <a:xfrm>
            <a:off x="436341" y="663125"/>
            <a:ext cx="11525250" cy="1584130"/>
          </a:xfrm>
        </p:spPr>
        <p:txBody>
          <a:bodyPr/>
          <a:lstStyle/>
          <a:p>
            <a:pPr marL="0" indent="0">
              <a:buNone/>
            </a:pPr>
            <a:r>
              <a:rPr lang="en-US" sz="2800" dirty="0" err="1">
                <a:latin typeface="+mn-lt"/>
                <a:cs typeface="Segoe UI" panose="020B0502040204020203" pitchFamily="34" charset="0"/>
                <a:hlinkClick r:id="rId3"/>
              </a:rPr>
              <a:t>Zhai</a:t>
            </a:r>
            <a:r>
              <a:rPr lang="en-US" sz="2800" dirty="0">
                <a:latin typeface="+mn-lt"/>
                <a:cs typeface="Segoe UI" panose="020B0502040204020203" pitchFamily="34" charset="0"/>
                <a:hlinkClick r:id="rId3"/>
              </a:rPr>
              <a:t>, et.al, 2022</a:t>
            </a:r>
            <a:r>
              <a:rPr lang="en-US" sz="2800" dirty="0">
                <a:latin typeface="+mn-lt"/>
                <a:cs typeface="Segoe UI" panose="020B0502040204020203" pitchFamily="34" charset="0"/>
              </a:rPr>
              <a:t>, investigated the relationship of model and training set size </a:t>
            </a:r>
          </a:p>
          <a:p>
            <a:r>
              <a:rPr lang="en-US" sz="2800" dirty="0">
                <a:latin typeface="+mn-lt"/>
                <a:cs typeface="Segoe UI" panose="020B0502040204020203" pitchFamily="34" charset="0"/>
              </a:rPr>
              <a:t>Improved performance is achieved with massive training dataset and many fine tuning epochs </a:t>
            </a:r>
          </a:p>
        </p:txBody>
      </p:sp>
      <p:pic>
        <p:nvPicPr>
          <p:cNvPr id="5" name="Picture 4">
            <a:extLst>
              <a:ext uri="{FF2B5EF4-FFF2-40B4-BE49-F238E27FC236}">
                <a16:creationId xmlns:a16="http://schemas.microsoft.com/office/drawing/2014/main" id="{138EA9F7-BF21-F32D-3952-6891FA49FE97}"/>
              </a:ext>
            </a:extLst>
          </p:cNvPr>
          <p:cNvPicPr>
            <a:picLocks noChangeAspect="1"/>
          </p:cNvPicPr>
          <p:nvPr/>
        </p:nvPicPr>
        <p:blipFill>
          <a:blip r:embed="rId4"/>
          <a:stretch>
            <a:fillRect/>
          </a:stretch>
        </p:blipFill>
        <p:spPr>
          <a:xfrm>
            <a:off x="1296056" y="3024351"/>
            <a:ext cx="9412959" cy="3377168"/>
          </a:xfrm>
          <a:prstGeom prst="rect">
            <a:avLst/>
          </a:prstGeom>
        </p:spPr>
      </p:pic>
    </p:spTree>
    <p:extLst>
      <p:ext uri="{BB962C8B-B14F-4D97-AF65-F5344CB8AC3E}">
        <p14:creationId xmlns:p14="http://schemas.microsoft.com/office/powerpoint/2010/main" val="482076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D47176-5C30-6D4A-B106-0056E1C857EE}"/>
              </a:ext>
            </a:extLst>
          </p:cNvPr>
          <p:cNvSpPr>
            <a:spLocks noGrp="1"/>
          </p:cNvSpPr>
          <p:nvPr>
            <p:ph type="body" sz="quarter" idx="10"/>
          </p:nvPr>
        </p:nvSpPr>
        <p:spPr/>
        <p:txBody>
          <a:bodyPr/>
          <a:lstStyle/>
          <a:p>
            <a:r>
              <a:rPr lang="en-US" dirty="0">
                <a:solidFill>
                  <a:schemeClr val="tx1"/>
                </a:solidFill>
                <a:latin typeface="Segoe UI" panose="020B0502040204020203" pitchFamily="34" charset="0"/>
                <a:cs typeface="Segoe UI" panose="020B0502040204020203" pitchFamily="34" charset="0"/>
              </a:rPr>
              <a:t>Transfer Learning</a:t>
            </a:r>
          </a:p>
        </p:txBody>
      </p:sp>
      <p:sp>
        <p:nvSpPr>
          <p:cNvPr id="3" name="Text Placeholder 2">
            <a:extLst>
              <a:ext uri="{FF2B5EF4-FFF2-40B4-BE49-F238E27FC236}">
                <a16:creationId xmlns:a16="http://schemas.microsoft.com/office/drawing/2014/main" id="{C5912413-D11C-4443-9510-E1F94F34794D}"/>
              </a:ext>
            </a:extLst>
          </p:cNvPr>
          <p:cNvSpPr>
            <a:spLocks noGrp="1"/>
          </p:cNvSpPr>
          <p:nvPr>
            <p:ph type="body" sz="quarter" idx="11"/>
          </p:nvPr>
        </p:nvSpPr>
        <p:spPr>
          <a:xfrm>
            <a:off x="447043" y="1043654"/>
            <a:ext cx="4555548" cy="5642594"/>
          </a:xfrm>
        </p:spPr>
        <p:txBody>
          <a:bodyPr/>
          <a:lstStyle/>
          <a:p>
            <a:pPr marL="0" indent="0">
              <a:buNone/>
            </a:pPr>
            <a:r>
              <a:rPr lang="en-US" sz="2800" dirty="0">
                <a:latin typeface="+mn-lt"/>
              </a:rPr>
              <a:t>One possible transfer learning workflow</a:t>
            </a:r>
          </a:p>
          <a:p>
            <a:pPr>
              <a:buFont typeface="Arial" panose="020B0604020202020204" pitchFamily="34" charset="0"/>
              <a:buChar char="•"/>
            </a:pPr>
            <a:r>
              <a:rPr lang="en-US" sz="2800" dirty="0">
                <a:latin typeface="+mn-lt"/>
              </a:rPr>
              <a:t>Workflow must fit problem!</a:t>
            </a:r>
          </a:p>
          <a:p>
            <a:pPr>
              <a:buFont typeface="Arial" panose="020B0604020202020204" pitchFamily="34" charset="0"/>
              <a:buChar char="•"/>
            </a:pPr>
            <a:r>
              <a:rPr lang="en-US" sz="2800" dirty="0">
                <a:latin typeface="+mn-lt"/>
              </a:rPr>
              <a:t>First test is model is adequate as is</a:t>
            </a:r>
          </a:p>
          <a:p>
            <a:pPr>
              <a:buFont typeface="Arial" panose="020B0604020202020204" pitchFamily="34" charset="0"/>
              <a:buChar char="•"/>
            </a:pPr>
            <a:r>
              <a:rPr lang="en-US" sz="2800" dirty="0">
                <a:latin typeface="+mn-lt"/>
              </a:rPr>
              <a:t>If not, try tuning the classifier alone – feature map frozen </a:t>
            </a:r>
          </a:p>
          <a:p>
            <a:pPr>
              <a:buFont typeface="Arial" panose="020B0604020202020204" pitchFamily="34" charset="0"/>
              <a:buChar char="•"/>
            </a:pPr>
            <a:r>
              <a:rPr lang="en-US" sz="2800" dirty="0">
                <a:latin typeface="+mn-lt"/>
              </a:rPr>
              <a:t>Finally tune convolutional and classifier layers together if required </a:t>
            </a:r>
          </a:p>
          <a:p>
            <a:pPr marL="0" indent="0">
              <a:buNone/>
            </a:pPr>
            <a:endParaRPr lang="en-US" sz="2400" dirty="0">
              <a:latin typeface="+mn-lt"/>
            </a:endParaRPr>
          </a:p>
        </p:txBody>
      </p:sp>
      <p:sp>
        <p:nvSpPr>
          <p:cNvPr id="15" name="Flowchart: Process 14">
            <a:extLst>
              <a:ext uri="{FF2B5EF4-FFF2-40B4-BE49-F238E27FC236}">
                <a16:creationId xmlns:a16="http://schemas.microsoft.com/office/drawing/2014/main" id="{CFA5EE59-2B99-4DD5-A05C-A0797354D93D}"/>
              </a:ext>
            </a:extLst>
          </p:cNvPr>
          <p:cNvSpPr/>
          <p:nvPr/>
        </p:nvSpPr>
        <p:spPr>
          <a:xfrm>
            <a:off x="6210111" y="3407722"/>
            <a:ext cx="3119121" cy="46929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Tune classifier weights</a:t>
            </a:r>
          </a:p>
        </p:txBody>
      </p:sp>
      <p:sp>
        <p:nvSpPr>
          <p:cNvPr id="16" name="Flowchart: Preparation 15">
            <a:extLst>
              <a:ext uri="{FF2B5EF4-FFF2-40B4-BE49-F238E27FC236}">
                <a16:creationId xmlns:a16="http://schemas.microsoft.com/office/drawing/2014/main" id="{BB5E87FF-20F3-401D-B297-471E379DD391}"/>
              </a:ext>
            </a:extLst>
          </p:cNvPr>
          <p:cNvSpPr/>
          <p:nvPr/>
        </p:nvSpPr>
        <p:spPr>
          <a:xfrm>
            <a:off x="5761863" y="665860"/>
            <a:ext cx="4015619" cy="374203"/>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Freeze weights</a:t>
            </a:r>
          </a:p>
        </p:txBody>
      </p:sp>
      <p:cxnSp>
        <p:nvCxnSpPr>
          <p:cNvPr id="17" name="Straight Connector 16">
            <a:extLst>
              <a:ext uri="{FF2B5EF4-FFF2-40B4-BE49-F238E27FC236}">
                <a16:creationId xmlns:a16="http://schemas.microsoft.com/office/drawing/2014/main" id="{2AE52CC4-D80F-4964-AE20-6AAED74F0D40}"/>
              </a:ext>
            </a:extLst>
          </p:cNvPr>
          <p:cNvCxnSpPr>
            <a:cxnSpLocks/>
            <a:stCxn id="21" idx="0"/>
            <a:endCxn id="16" idx="2"/>
          </p:cNvCxnSpPr>
          <p:nvPr/>
        </p:nvCxnSpPr>
        <p:spPr>
          <a:xfrm flipV="1">
            <a:off x="7769673" y="1040063"/>
            <a:ext cx="0" cy="181692"/>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21" name="Flowchart: Decision 20">
            <a:extLst>
              <a:ext uri="{FF2B5EF4-FFF2-40B4-BE49-F238E27FC236}">
                <a16:creationId xmlns:a16="http://schemas.microsoft.com/office/drawing/2014/main" id="{E4A1A236-B0E1-4C90-A707-19CFB51565E4}"/>
              </a:ext>
            </a:extLst>
          </p:cNvPr>
          <p:cNvSpPr/>
          <p:nvPr/>
        </p:nvSpPr>
        <p:spPr>
          <a:xfrm>
            <a:off x="5665413" y="1221755"/>
            <a:ext cx="4208520" cy="1038542"/>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Is performance Adequate?</a:t>
            </a:r>
          </a:p>
        </p:txBody>
      </p:sp>
      <p:sp>
        <p:nvSpPr>
          <p:cNvPr id="22" name="Flowchart: Terminator 21">
            <a:extLst>
              <a:ext uri="{FF2B5EF4-FFF2-40B4-BE49-F238E27FC236}">
                <a16:creationId xmlns:a16="http://schemas.microsoft.com/office/drawing/2014/main" id="{F47124E1-D01F-40AA-ABBF-504175A43C7E}"/>
              </a:ext>
            </a:extLst>
          </p:cNvPr>
          <p:cNvSpPr/>
          <p:nvPr/>
        </p:nvSpPr>
        <p:spPr>
          <a:xfrm>
            <a:off x="10731796" y="1436226"/>
            <a:ext cx="1351586" cy="609600"/>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Done</a:t>
            </a:r>
          </a:p>
        </p:txBody>
      </p:sp>
      <p:cxnSp>
        <p:nvCxnSpPr>
          <p:cNvPr id="23" name="Straight Connector 22">
            <a:extLst>
              <a:ext uri="{FF2B5EF4-FFF2-40B4-BE49-F238E27FC236}">
                <a16:creationId xmlns:a16="http://schemas.microsoft.com/office/drawing/2014/main" id="{22449635-B747-462E-A864-1FD141AEA4ED}"/>
              </a:ext>
            </a:extLst>
          </p:cNvPr>
          <p:cNvCxnSpPr>
            <a:cxnSpLocks/>
            <a:stCxn id="54" idx="0"/>
            <a:endCxn id="21" idx="2"/>
          </p:cNvCxnSpPr>
          <p:nvPr/>
        </p:nvCxnSpPr>
        <p:spPr>
          <a:xfrm flipV="1">
            <a:off x="7769673" y="2260297"/>
            <a:ext cx="0" cy="240739"/>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9C5A8299-F80F-44A1-B5B7-311585EEA137}"/>
              </a:ext>
            </a:extLst>
          </p:cNvPr>
          <p:cNvCxnSpPr>
            <a:cxnSpLocks/>
            <a:stCxn id="22" idx="1"/>
            <a:endCxn id="21" idx="3"/>
          </p:cNvCxnSpPr>
          <p:nvPr/>
        </p:nvCxnSpPr>
        <p:spPr>
          <a:xfrm flipH="1">
            <a:off x="9873933" y="1741026"/>
            <a:ext cx="857863" cy="0"/>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1817D82C-631F-471D-A923-7CA399C25CB8}"/>
              </a:ext>
            </a:extLst>
          </p:cNvPr>
          <p:cNvSpPr txBox="1"/>
          <p:nvPr/>
        </p:nvSpPr>
        <p:spPr>
          <a:xfrm>
            <a:off x="9839617" y="1311759"/>
            <a:ext cx="803124" cy="461665"/>
          </a:xfrm>
          <a:prstGeom prst="rect">
            <a:avLst/>
          </a:prstGeom>
          <a:noFill/>
        </p:spPr>
        <p:txBody>
          <a:bodyPr wrap="square" rtlCol="0">
            <a:spAutoFit/>
          </a:bodyPr>
          <a:lstStyle/>
          <a:p>
            <a:pPr algn="ctr"/>
            <a:r>
              <a:rPr lang="en-US" sz="2400" dirty="0"/>
              <a:t>Yes</a:t>
            </a:r>
          </a:p>
        </p:txBody>
      </p:sp>
      <p:sp>
        <p:nvSpPr>
          <p:cNvPr id="54" name="Flowchart: Preparation 53">
            <a:extLst>
              <a:ext uri="{FF2B5EF4-FFF2-40B4-BE49-F238E27FC236}">
                <a16:creationId xmlns:a16="http://schemas.microsoft.com/office/drawing/2014/main" id="{03FED4A0-5665-4A07-B273-40FE431AE116}"/>
              </a:ext>
            </a:extLst>
          </p:cNvPr>
          <p:cNvSpPr/>
          <p:nvPr/>
        </p:nvSpPr>
        <p:spPr>
          <a:xfrm>
            <a:off x="5322212" y="2501036"/>
            <a:ext cx="4894922" cy="711197"/>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Unfreeze weights classifier weights only </a:t>
            </a:r>
          </a:p>
        </p:txBody>
      </p:sp>
      <p:cxnSp>
        <p:nvCxnSpPr>
          <p:cNvPr id="57" name="Straight Connector 56">
            <a:extLst>
              <a:ext uri="{FF2B5EF4-FFF2-40B4-BE49-F238E27FC236}">
                <a16:creationId xmlns:a16="http://schemas.microsoft.com/office/drawing/2014/main" id="{21057775-288B-4EA3-9323-4B5CD3F063A2}"/>
              </a:ext>
            </a:extLst>
          </p:cNvPr>
          <p:cNvCxnSpPr>
            <a:cxnSpLocks/>
            <a:stCxn id="15" idx="0"/>
            <a:endCxn id="54" idx="2"/>
          </p:cNvCxnSpPr>
          <p:nvPr/>
        </p:nvCxnSpPr>
        <p:spPr>
          <a:xfrm flipV="1">
            <a:off x="7769672" y="3212233"/>
            <a:ext cx="1" cy="195489"/>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60" name="Flowchart: Process 59">
            <a:extLst>
              <a:ext uri="{FF2B5EF4-FFF2-40B4-BE49-F238E27FC236}">
                <a16:creationId xmlns:a16="http://schemas.microsoft.com/office/drawing/2014/main" id="{B102E4DE-87C1-49B1-A7FE-DADCBE3E9681}"/>
              </a:ext>
            </a:extLst>
          </p:cNvPr>
          <p:cNvSpPr/>
          <p:nvPr/>
        </p:nvSpPr>
        <p:spPr>
          <a:xfrm>
            <a:off x="6210110" y="5966804"/>
            <a:ext cx="3119121" cy="46929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Tune model</a:t>
            </a:r>
          </a:p>
        </p:txBody>
      </p:sp>
      <p:cxnSp>
        <p:nvCxnSpPr>
          <p:cNvPr id="61" name="Straight Connector 60">
            <a:extLst>
              <a:ext uri="{FF2B5EF4-FFF2-40B4-BE49-F238E27FC236}">
                <a16:creationId xmlns:a16="http://schemas.microsoft.com/office/drawing/2014/main" id="{25B0C02C-C57B-4614-958A-38153602F4BA}"/>
              </a:ext>
            </a:extLst>
          </p:cNvPr>
          <p:cNvCxnSpPr>
            <a:cxnSpLocks/>
            <a:stCxn id="62" idx="0"/>
            <a:endCxn id="15" idx="2"/>
          </p:cNvCxnSpPr>
          <p:nvPr/>
        </p:nvCxnSpPr>
        <p:spPr>
          <a:xfrm flipH="1" flipV="1">
            <a:off x="7769672" y="3877018"/>
            <a:ext cx="1" cy="211637"/>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62" name="Flowchart: Decision 61">
            <a:extLst>
              <a:ext uri="{FF2B5EF4-FFF2-40B4-BE49-F238E27FC236}">
                <a16:creationId xmlns:a16="http://schemas.microsoft.com/office/drawing/2014/main" id="{6DE1D37D-3E90-4963-96B1-B8BFCAB76D94}"/>
              </a:ext>
            </a:extLst>
          </p:cNvPr>
          <p:cNvSpPr/>
          <p:nvPr/>
        </p:nvSpPr>
        <p:spPr>
          <a:xfrm>
            <a:off x="5665413" y="4088655"/>
            <a:ext cx="4208520" cy="1079509"/>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Is performance Adequate?</a:t>
            </a:r>
          </a:p>
        </p:txBody>
      </p:sp>
      <p:sp>
        <p:nvSpPr>
          <p:cNvPr id="63" name="Flowchart: Terminator 62">
            <a:extLst>
              <a:ext uri="{FF2B5EF4-FFF2-40B4-BE49-F238E27FC236}">
                <a16:creationId xmlns:a16="http://schemas.microsoft.com/office/drawing/2014/main" id="{45C5413B-C930-418E-9E3C-753E9313A321}"/>
              </a:ext>
            </a:extLst>
          </p:cNvPr>
          <p:cNvSpPr/>
          <p:nvPr/>
        </p:nvSpPr>
        <p:spPr>
          <a:xfrm>
            <a:off x="10598749" y="4323609"/>
            <a:ext cx="1351586" cy="609600"/>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Done</a:t>
            </a:r>
          </a:p>
        </p:txBody>
      </p:sp>
      <p:cxnSp>
        <p:nvCxnSpPr>
          <p:cNvPr id="64" name="Straight Connector 63">
            <a:extLst>
              <a:ext uri="{FF2B5EF4-FFF2-40B4-BE49-F238E27FC236}">
                <a16:creationId xmlns:a16="http://schemas.microsoft.com/office/drawing/2014/main" id="{82AF340F-EAC1-4B46-B67C-DC5A3A8A4D1C}"/>
              </a:ext>
            </a:extLst>
          </p:cNvPr>
          <p:cNvCxnSpPr>
            <a:cxnSpLocks/>
            <a:stCxn id="67" idx="0"/>
            <a:endCxn id="62" idx="2"/>
          </p:cNvCxnSpPr>
          <p:nvPr/>
        </p:nvCxnSpPr>
        <p:spPr>
          <a:xfrm flipV="1">
            <a:off x="7769671" y="5168164"/>
            <a:ext cx="2" cy="197602"/>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BA66A19B-A0A6-494A-9C2D-CF5E8CF209A2}"/>
              </a:ext>
            </a:extLst>
          </p:cNvPr>
          <p:cNvCxnSpPr>
            <a:cxnSpLocks/>
            <a:stCxn id="63" idx="1"/>
            <a:endCxn id="62" idx="3"/>
          </p:cNvCxnSpPr>
          <p:nvPr/>
        </p:nvCxnSpPr>
        <p:spPr>
          <a:xfrm flipH="1">
            <a:off x="9873933" y="4628409"/>
            <a:ext cx="724816" cy="1"/>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6B7A8E40-FF6B-4C93-8E3A-145AA25B577E}"/>
              </a:ext>
            </a:extLst>
          </p:cNvPr>
          <p:cNvSpPr txBox="1"/>
          <p:nvPr/>
        </p:nvSpPr>
        <p:spPr>
          <a:xfrm>
            <a:off x="9757061" y="4134904"/>
            <a:ext cx="803124" cy="461665"/>
          </a:xfrm>
          <a:prstGeom prst="rect">
            <a:avLst/>
          </a:prstGeom>
          <a:noFill/>
        </p:spPr>
        <p:txBody>
          <a:bodyPr wrap="square" rtlCol="0">
            <a:spAutoFit/>
          </a:bodyPr>
          <a:lstStyle/>
          <a:p>
            <a:pPr algn="ctr"/>
            <a:r>
              <a:rPr lang="en-US" sz="2400" dirty="0"/>
              <a:t>Yes</a:t>
            </a:r>
          </a:p>
        </p:txBody>
      </p:sp>
      <p:sp>
        <p:nvSpPr>
          <p:cNvPr id="67" name="Flowchart: Preparation 66">
            <a:extLst>
              <a:ext uri="{FF2B5EF4-FFF2-40B4-BE49-F238E27FC236}">
                <a16:creationId xmlns:a16="http://schemas.microsoft.com/office/drawing/2014/main" id="{F4599E8C-959D-41CF-8575-FE298B329A3F}"/>
              </a:ext>
            </a:extLst>
          </p:cNvPr>
          <p:cNvSpPr/>
          <p:nvPr/>
        </p:nvSpPr>
        <p:spPr>
          <a:xfrm>
            <a:off x="5322210" y="5365766"/>
            <a:ext cx="4894922" cy="403436"/>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Unfreeze all weights</a:t>
            </a:r>
          </a:p>
        </p:txBody>
      </p:sp>
      <p:cxnSp>
        <p:nvCxnSpPr>
          <p:cNvPr id="68" name="Straight Connector 67">
            <a:extLst>
              <a:ext uri="{FF2B5EF4-FFF2-40B4-BE49-F238E27FC236}">
                <a16:creationId xmlns:a16="http://schemas.microsoft.com/office/drawing/2014/main" id="{0273B0C5-A2CB-4188-9FE2-2D93AC55BBF4}"/>
              </a:ext>
            </a:extLst>
          </p:cNvPr>
          <p:cNvCxnSpPr>
            <a:cxnSpLocks/>
            <a:stCxn id="60" idx="0"/>
            <a:endCxn id="67" idx="2"/>
          </p:cNvCxnSpPr>
          <p:nvPr/>
        </p:nvCxnSpPr>
        <p:spPr>
          <a:xfrm flipV="1">
            <a:off x="7769671" y="5769202"/>
            <a:ext cx="0" cy="197602"/>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
        <p:nvSpPr>
          <p:cNvPr id="102" name="Flowchart: Terminator 101">
            <a:extLst>
              <a:ext uri="{FF2B5EF4-FFF2-40B4-BE49-F238E27FC236}">
                <a16:creationId xmlns:a16="http://schemas.microsoft.com/office/drawing/2014/main" id="{3934B4AE-C95F-4B67-BDF2-AE37C5D7EFEF}"/>
              </a:ext>
            </a:extLst>
          </p:cNvPr>
          <p:cNvSpPr/>
          <p:nvPr/>
        </p:nvSpPr>
        <p:spPr>
          <a:xfrm>
            <a:off x="10598749" y="5896652"/>
            <a:ext cx="1351586" cy="609600"/>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Done</a:t>
            </a:r>
          </a:p>
        </p:txBody>
      </p:sp>
      <p:cxnSp>
        <p:nvCxnSpPr>
          <p:cNvPr id="103" name="Straight Connector 102">
            <a:extLst>
              <a:ext uri="{FF2B5EF4-FFF2-40B4-BE49-F238E27FC236}">
                <a16:creationId xmlns:a16="http://schemas.microsoft.com/office/drawing/2014/main" id="{F5B9ED73-2C39-4D7D-8B0A-BB6E537304F5}"/>
              </a:ext>
            </a:extLst>
          </p:cNvPr>
          <p:cNvCxnSpPr>
            <a:cxnSpLocks/>
            <a:stCxn id="102" idx="1"/>
            <a:endCxn id="60" idx="3"/>
          </p:cNvCxnSpPr>
          <p:nvPr/>
        </p:nvCxnSpPr>
        <p:spPr>
          <a:xfrm flipH="1">
            <a:off x="9329231" y="6201452"/>
            <a:ext cx="1269518" cy="0"/>
          </a:xfrm>
          <a:prstGeom prst="line">
            <a:avLst/>
          </a:prstGeom>
          <a:ln w="38100">
            <a:solidFill>
              <a:schemeClr val="tx1"/>
            </a:solidFill>
            <a:head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1468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1" grpId="0" animBg="1"/>
      <p:bldP spid="22" grpId="0" animBg="1"/>
      <p:bldP spid="38" grpId="0"/>
      <p:bldP spid="54" grpId="0" animBg="1"/>
      <p:bldP spid="60" grpId="0" animBg="1"/>
      <p:bldP spid="62" grpId="0" animBg="1"/>
      <p:bldP spid="63" grpId="0" animBg="1"/>
      <p:bldP spid="66" grpId="0"/>
      <p:bldP spid="67" grpId="0" animBg="1"/>
      <p:bldP spid="10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D5E37-FA9B-AF90-6D58-2F407776BF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FB935C-FC48-AA5A-68AF-7ED3818E1CC7}"/>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Scaling Vision Transformers </a:t>
            </a:r>
          </a:p>
        </p:txBody>
      </p:sp>
      <p:sp>
        <p:nvSpPr>
          <p:cNvPr id="3" name="Content Placeholder 2">
            <a:extLst>
              <a:ext uri="{FF2B5EF4-FFF2-40B4-BE49-F238E27FC236}">
                <a16:creationId xmlns:a16="http://schemas.microsoft.com/office/drawing/2014/main" id="{5523EAA5-2EE5-BBFE-9A18-AB6BB8DD3F7B}"/>
              </a:ext>
            </a:extLst>
          </p:cNvPr>
          <p:cNvSpPr>
            <a:spLocks noGrp="1"/>
          </p:cNvSpPr>
          <p:nvPr>
            <p:ph sz="quarter" idx="10"/>
          </p:nvPr>
        </p:nvSpPr>
        <p:spPr>
          <a:xfrm>
            <a:off x="436341" y="663125"/>
            <a:ext cx="11525250" cy="1584130"/>
          </a:xfrm>
        </p:spPr>
        <p:txBody>
          <a:bodyPr/>
          <a:lstStyle/>
          <a:p>
            <a:pPr marL="0" indent="0">
              <a:buNone/>
            </a:pPr>
            <a:r>
              <a:rPr lang="en-US" sz="2800" dirty="0" err="1">
                <a:latin typeface="+mn-lt"/>
                <a:cs typeface="Segoe UI" panose="020B0502040204020203" pitchFamily="34" charset="0"/>
                <a:hlinkClick r:id="rId3"/>
              </a:rPr>
              <a:t>Zhai</a:t>
            </a:r>
            <a:r>
              <a:rPr lang="en-US" sz="2800" dirty="0">
                <a:latin typeface="+mn-lt"/>
                <a:cs typeface="Segoe UI" panose="020B0502040204020203" pitchFamily="34" charset="0"/>
                <a:hlinkClick r:id="rId3"/>
              </a:rPr>
              <a:t>, et.al, 2022</a:t>
            </a:r>
            <a:r>
              <a:rPr lang="en-US" sz="2800" dirty="0">
                <a:latin typeface="+mn-lt"/>
                <a:cs typeface="Segoe UI" panose="020B0502040204020203" pitchFamily="34" charset="0"/>
              </a:rPr>
              <a:t>, investigated the relationship of model and training set size </a:t>
            </a:r>
          </a:p>
          <a:p>
            <a:r>
              <a:rPr lang="en-US" sz="2800" dirty="0">
                <a:latin typeface="+mn-lt"/>
                <a:cs typeface="Segoe UI" panose="020B0502040204020203" pitchFamily="34" charset="0"/>
              </a:rPr>
              <a:t>Using independent learning rates for head (top) and backbone improved performance</a:t>
            </a:r>
          </a:p>
        </p:txBody>
      </p:sp>
      <p:pic>
        <p:nvPicPr>
          <p:cNvPr id="6" name="Picture 5">
            <a:extLst>
              <a:ext uri="{FF2B5EF4-FFF2-40B4-BE49-F238E27FC236}">
                <a16:creationId xmlns:a16="http://schemas.microsoft.com/office/drawing/2014/main" id="{0A968483-75A3-2C6D-E956-F897B5E543EB}"/>
              </a:ext>
            </a:extLst>
          </p:cNvPr>
          <p:cNvPicPr>
            <a:picLocks noChangeAspect="1"/>
          </p:cNvPicPr>
          <p:nvPr/>
        </p:nvPicPr>
        <p:blipFill>
          <a:blip r:embed="rId4"/>
          <a:stretch>
            <a:fillRect/>
          </a:stretch>
        </p:blipFill>
        <p:spPr>
          <a:xfrm>
            <a:off x="644553" y="3053167"/>
            <a:ext cx="10892109" cy="3512950"/>
          </a:xfrm>
          <a:prstGeom prst="rect">
            <a:avLst/>
          </a:prstGeom>
        </p:spPr>
      </p:pic>
    </p:spTree>
    <p:extLst>
      <p:ext uri="{BB962C8B-B14F-4D97-AF65-F5344CB8AC3E}">
        <p14:creationId xmlns:p14="http://schemas.microsoft.com/office/powerpoint/2010/main" val="32302784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CAF0C-1C15-0A85-1B52-6F7EF3E9E5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135A28-F016-4F6A-49B2-82E770953A87}"/>
              </a:ext>
            </a:extLst>
          </p:cNvPr>
          <p:cNvSpPr>
            <a:spLocks noGrp="1"/>
          </p:cNvSpPr>
          <p:nvPr>
            <p:ph type="ctrTitle"/>
          </p:nvPr>
        </p:nvSpPr>
        <p:spPr>
          <a:xfrm>
            <a:off x="1524000" y="2080381"/>
            <a:ext cx="9835848" cy="1429582"/>
          </a:xfrm>
        </p:spPr>
        <p:txBody>
          <a:bodyPr>
            <a:normAutofit/>
          </a:bodyPr>
          <a:lstStyle/>
          <a:p>
            <a:r>
              <a:rPr lang="en-US" sz="4400" dirty="0">
                <a:latin typeface="+mn-lt"/>
              </a:rPr>
              <a:t>What Do Transformers See?</a:t>
            </a:r>
          </a:p>
        </p:txBody>
      </p:sp>
    </p:spTree>
    <p:extLst>
      <p:ext uri="{BB962C8B-B14F-4D97-AF65-F5344CB8AC3E}">
        <p14:creationId xmlns:p14="http://schemas.microsoft.com/office/powerpoint/2010/main" val="32739120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30DD6-3334-87AE-3E6A-A8D3491351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C71327-61C2-47E4-ABD1-843ED696CD78}"/>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What Do Transformers See</a:t>
            </a:r>
          </a:p>
        </p:txBody>
      </p:sp>
      <p:sp>
        <p:nvSpPr>
          <p:cNvPr id="3" name="Content Placeholder 2">
            <a:extLst>
              <a:ext uri="{FF2B5EF4-FFF2-40B4-BE49-F238E27FC236}">
                <a16:creationId xmlns:a16="http://schemas.microsoft.com/office/drawing/2014/main" id="{A3B322CF-01C1-D6C4-AA96-DAA1E5660087}"/>
              </a:ext>
            </a:extLst>
          </p:cNvPr>
          <p:cNvSpPr>
            <a:spLocks noGrp="1"/>
          </p:cNvSpPr>
          <p:nvPr>
            <p:ph sz="quarter" idx="10"/>
          </p:nvPr>
        </p:nvSpPr>
        <p:spPr>
          <a:xfrm>
            <a:off x="436341" y="663124"/>
            <a:ext cx="11525250" cy="2674177"/>
          </a:xfrm>
        </p:spPr>
        <p:txBody>
          <a:bodyPr/>
          <a:lstStyle/>
          <a:p>
            <a:pPr marL="0" indent="0">
              <a:buNone/>
            </a:pPr>
            <a:r>
              <a:rPr lang="en-US" sz="2800" dirty="0" err="1">
                <a:latin typeface="+mn-lt"/>
                <a:cs typeface="Segoe UI" panose="020B0502040204020203" pitchFamily="34" charset="0"/>
                <a:hlinkClick r:id="rId3"/>
              </a:rPr>
              <a:t>Rahgu</a:t>
            </a:r>
            <a:r>
              <a:rPr lang="en-US" sz="2800" dirty="0">
                <a:latin typeface="+mn-lt"/>
                <a:cs typeface="Segoe UI" panose="020B0502040204020203" pitchFamily="34" charset="0"/>
                <a:hlinkClick r:id="rId3"/>
              </a:rPr>
              <a:t>, et.al, 2022</a:t>
            </a:r>
            <a:r>
              <a:rPr lang="en-US" sz="2800" dirty="0">
                <a:latin typeface="+mn-lt"/>
                <a:cs typeface="Segoe UI" panose="020B0502040204020203" pitchFamily="34" charset="0"/>
              </a:rPr>
              <a:t>, investigated the feature maps of </a:t>
            </a:r>
            <a:r>
              <a:rPr lang="en-US" sz="2800" dirty="0" err="1">
                <a:latin typeface="+mn-lt"/>
                <a:cs typeface="Segoe UI" panose="020B0502040204020203" pitchFamily="34" charset="0"/>
              </a:rPr>
              <a:t>ResNets</a:t>
            </a:r>
            <a:r>
              <a:rPr lang="en-US" sz="2800" dirty="0">
                <a:latin typeface="+mn-lt"/>
                <a:cs typeface="Segoe UI" panose="020B0502040204020203" pitchFamily="34" charset="0"/>
              </a:rPr>
              <a:t> and Transformer</a:t>
            </a:r>
          </a:p>
          <a:p>
            <a:r>
              <a:rPr lang="en-US" sz="2800" dirty="0">
                <a:latin typeface="+mn-lt"/>
                <a:cs typeface="Segoe UI" panose="020B0502040204020203" pitchFamily="34" charset="0"/>
              </a:rPr>
              <a:t>Vision transformer activations show great similarity between lower and higher layers    </a:t>
            </a:r>
          </a:p>
          <a:p>
            <a:r>
              <a:rPr lang="en-US" sz="2800" dirty="0">
                <a:latin typeface="+mn-lt"/>
                <a:cs typeface="Segoe UI" panose="020B0502040204020203" pitchFamily="34" charset="0"/>
              </a:rPr>
              <a:t>Whereas, </a:t>
            </a:r>
            <a:r>
              <a:rPr lang="en-US" sz="2800" dirty="0" err="1">
                <a:latin typeface="+mn-lt"/>
                <a:cs typeface="Segoe UI" panose="020B0502040204020203" pitchFamily="34" charset="0"/>
              </a:rPr>
              <a:t>ResNets</a:t>
            </a:r>
            <a:r>
              <a:rPr lang="en-US" sz="2800" dirty="0">
                <a:latin typeface="+mn-lt"/>
                <a:cs typeface="Segoe UI" panose="020B0502040204020203" pitchFamily="34" charset="0"/>
              </a:rPr>
              <a:t> show greater similarity between neighboring layers  </a:t>
            </a:r>
          </a:p>
        </p:txBody>
      </p:sp>
      <p:pic>
        <p:nvPicPr>
          <p:cNvPr id="5" name="Picture 4">
            <a:extLst>
              <a:ext uri="{FF2B5EF4-FFF2-40B4-BE49-F238E27FC236}">
                <a16:creationId xmlns:a16="http://schemas.microsoft.com/office/drawing/2014/main" id="{72A4E62C-440B-9D5C-B387-63AB5AF43A45}"/>
              </a:ext>
            </a:extLst>
          </p:cNvPr>
          <p:cNvPicPr>
            <a:picLocks noChangeAspect="1"/>
          </p:cNvPicPr>
          <p:nvPr/>
        </p:nvPicPr>
        <p:blipFill>
          <a:blip r:embed="rId4"/>
          <a:stretch>
            <a:fillRect/>
          </a:stretch>
        </p:blipFill>
        <p:spPr>
          <a:xfrm>
            <a:off x="0" y="3725504"/>
            <a:ext cx="12065024" cy="3016257"/>
          </a:xfrm>
          <a:prstGeom prst="rect">
            <a:avLst/>
          </a:prstGeom>
        </p:spPr>
      </p:pic>
    </p:spTree>
    <p:extLst>
      <p:ext uri="{BB962C8B-B14F-4D97-AF65-F5344CB8AC3E}">
        <p14:creationId xmlns:p14="http://schemas.microsoft.com/office/powerpoint/2010/main" val="39708683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68826-8367-0EBB-0CC9-E0841A411F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0BA33E-97D4-0E76-FD2D-837828817818}"/>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What Do Transformers See</a:t>
            </a:r>
          </a:p>
        </p:txBody>
      </p:sp>
      <p:sp>
        <p:nvSpPr>
          <p:cNvPr id="3" name="Content Placeholder 2">
            <a:extLst>
              <a:ext uri="{FF2B5EF4-FFF2-40B4-BE49-F238E27FC236}">
                <a16:creationId xmlns:a16="http://schemas.microsoft.com/office/drawing/2014/main" id="{9E06C290-DD89-CC49-F900-2D45B793A7E2}"/>
              </a:ext>
            </a:extLst>
          </p:cNvPr>
          <p:cNvSpPr>
            <a:spLocks noGrp="1"/>
          </p:cNvSpPr>
          <p:nvPr>
            <p:ph sz="quarter" idx="10"/>
          </p:nvPr>
        </p:nvSpPr>
        <p:spPr>
          <a:xfrm>
            <a:off x="436341" y="663124"/>
            <a:ext cx="11525250" cy="2674177"/>
          </a:xfrm>
        </p:spPr>
        <p:txBody>
          <a:bodyPr/>
          <a:lstStyle/>
          <a:p>
            <a:pPr marL="0" indent="0">
              <a:buNone/>
            </a:pPr>
            <a:r>
              <a:rPr lang="en-US" sz="2800" dirty="0" err="1">
                <a:latin typeface="+mn-lt"/>
                <a:cs typeface="Segoe UI" panose="020B0502040204020203" pitchFamily="34" charset="0"/>
                <a:hlinkClick r:id="rId3"/>
              </a:rPr>
              <a:t>Rahgu</a:t>
            </a:r>
            <a:r>
              <a:rPr lang="en-US" sz="2800" dirty="0">
                <a:latin typeface="+mn-lt"/>
                <a:cs typeface="Segoe UI" panose="020B0502040204020203" pitchFamily="34" charset="0"/>
                <a:hlinkClick r:id="rId3"/>
              </a:rPr>
              <a:t>, et.al, 2022</a:t>
            </a:r>
            <a:r>
              <a:rPr lang="en-US" sz="2800" dirty="0">
                <a:latin typeface="+mn-lt"/>
                <a:cs typeface="Segoe UI" panose="020B0502040204020203" pitchFamily="34" charset="0"/>
              </a:rPr>
              <a:t>, investigated the feature maps of </a:t>
            </a:r>
            <a:r>
              <a:rPr lang="en-US" sz="2800" dirty="0" err="1">
                <a:latin typeface="+mn-lt"/>
                <a:cs typeface="Segoe UI" panose="020B0502040204020203" pitchFamily="34" charset="0"/>
              </a:rPr>
              <a:t>ResNets</a:t>
            </a:r>
            <a:r>
              <a:rPr lang="en-US" sz="2800" dirty="0">
                <a:latin typeface="+mn-lt"/>
                <a:cs typeface="Segoe UI" panose="020B0502040204020203" pitchFamily="34" charset="0"/>
              </a:rPr>
              <a:t> and Transformer</a:t>
            </a:r>
          </a:p>
          <a:p>
            <a:r>
              <a:rPr lang="en-US" sz="2800" dirty="0">
                <a:latin typeface="+mn-lt"/>
                <a:cs typeface="Segoe UI" panose="020B0502040204020203" pitchFamily="34" charset="0"/>
              </a:rPr>
              <a:t>Lower attention heads have great range of attention distance from local to global</a:t>
            </a:r>
          </a:p>
          <a:p>
            <a:r>
              <a:rPr lang="en-US" sz="2800" dirty="0">
                <a:latin typeface="+mn-lt"/>
                <a:cs typeface="Segoe UI" panose="020B0502040204020203" pitchFamily="34" charset="0"/>
              </a:rPr>
              <a:t>Deeper attention heads have long range attention distance, focusing on scene semantics     </a:t>
            </a:r>
          </a:p>
        </p:txBody>
      </p:sp>
      <p:pic>
        <p:nvPicPr>
          <p:cNvPr id="6" name="Picture 5">
            <a:extLst>
              <a:ext uri="{FF2B5EF4-FFF2-40B4-BE49-F238E27FC236}">
                <a16:creationId xmlns:a16="http://schemas.microsoft.com/office/drawing/2014/main" id="{B60BF6CE-8D66-B39C-3CE1-0A965CAB556E}"/>
              </a:ext>
            </a:extLst>
          </p:cNvPr>
          <p:cNvPicPr>
            <a:picLocks noChangeAspect="1"/>
          </p:cNvPicPr>
          <p:nvPr/>
        </p:nvPicPr>
        <p:blipFill>
          <a:blip r:embed="rId4"/>
          <a:stretch>
            <a:fillRect/>
          </a:stretch>
        </p:blipFill>
        <p:spPr>
          <a:xfrm>
            <a:off x="1379349" y="3161520"/>
            <a:ext cx="8875362" cy="3623093"/>
          </a:xfrm>
          <a:prstGeom prst="rect">
            <a:avLst/>
          </a:prstGeom>
        </p:spPr>
      </p:pic>
    </p:spTree>
    <p:extLst>
      <p:ext uri="{BB962C8B-B14F-4D97-AF65-F5344CB8AC3E}">
        <p14:creationId xmlns:p14="http://schemas.microsoft.com/office/powerpoint/2010/main" val="9033206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A092D-B4E2-4177-8BD7-9A795525FC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842659-BCCE-D050-153D-DDB45532424E}"/>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What Do Transformers See</a:t>
            </a:r>
          </a:p>
        </p:txBody>
      </p:sp>
      <p:sp>
        <p:nvSpPr>
          <p:cNvPr id="3" name="Content Placeholder 2">
            <a:extLst>
              <a:ext uri="{FF2B5EF4-FFF2-40B4-BE49-F238E27FC236}">
                <a16:creationId xmlns:a16="http://schemas.microsoft.com/office/drawing/2014/main" id="{567A4FC1-13CD-D0EE-19A3-93A33378BCFF}"/>
              </a:ext>
            </a:extLst>
          </p:cNvPr>
          <p:cNvSpPr>
            <a:spLocks noGrp="1"/>
          </p:cNvSpPr>
          <p:nvPr>
            <p:ph sz="quarter" idx="10"/>
          </p:nvPr>
        </p:nvSpPr>
        <p:spPr>
          <a:xfrm>
            <a:off x="436341" y="663124"/>
            <a:ext cx="11525250" cy="2038747"/>
          </a:xfrm>
        </p:spPr>
        <p:txBody>
          <a:bodyPr/>
          <a:lstStyle/>
          <a:p>
            <a:pPr marL="0" indent="0">
              <a:buNone/>
            </a:pPr>
            <a:r>
              <a:rPr lang="en-US" sz="2800" dirty="0" err="1">
                <a:latin typeface="+mn-lt"/>
                <a:cs typeface="Segoe UI" panose="020B0502040204020203" pitchFamily="34" charset="0"/>
                <a:hlinkClick r:id="rId3"/>
              </a:rPr>
              <a:t>Rahgu</a:t>
            </a:r>
            <a:r>
              <a:rPr lang="en-US" sz="2800">
                <a:latin typeface="+mn-lt"/>
                <a:cs typeface="Segoe UI" panose="020B0502040204020203" pitchFamily="34" charset="0"/>
                <a:hlinkClick r:id="rId3"/>
              </a:rPr>
              <a:t>, et.al, 2022</a:t>
            </a:r>
            <a:r>
              <a:rPr lang="en-US" sz="2800">
                <a:latin typeface="+mn-lt"/>
                <a:cs typeface="Segoe UI" panose="020B0502040204020203" pitchFamily="34" charset="0"/>
              </a:rPr>
              <a:t>, </a:t>
            </a:r>
            <a:r>
              <a:rPr lang="en-US" sz="2800" dirty="0">
                <a:latin typeface="+mn-lt"/>
                <a:cs typeface="Segoe UI" panose="020B0502040204020203" pitchFamily="34" charset="0"/>
              </a:rPr>
              <a:t>investigated the feature maps of </a:t>
            </a:r>
            <a:r>
              <a:rPr lang="en-US" sz="2800" dirty="0" err="1">
                <a:latin typeface="+mn-lt"/>
                <a:cs typeface="Segoe UI" panose="020B0502040204020203" pitchFamily="34" charset="0"/>
              </a:rPr>
              <a:t>ResNets</a:t>
            </a:r>
            <a:r>
              <a:rPr lang="en-US" sz="2800" dirty="0">
                <a:latin typeface="+mn-lt"/>
                <a:cs typeface="Segoe UI" panose="020B0502040204020203" pitchFamily="34" charset="0"/>
              </a:rPr>
              <a:t> and Transformer</a:t>
            </a:r>
          </a:p>
          <a:p>
            <a:r>
              <a:rPr lang="en-US" sz="2800" dirty="0">
                <a:latin typeface="+mn-lt"/>
                <a:cs typeface="Segoe UI" panose="020B0502040204020203" pitchFamily="34" charset="0"/>
              </a:rPr>
              <a:t>Vision transformer activations remain local for localized input</a:t>
            </a:r>
          </a:p>
          <a:p>
            <a:r>
              <a:rPr lang="en-US" sz="2800" dirty="0">
                <a:latin typeface="+mn-lt"/>
                <a:cs typeface="Segoe UI" panose="020B0502040204020203" pitchFamily="34" charset="0"/>
              </a:rPr>
              <a:t>Whereas, </a:t>
            </a:r>
            <a:r>
              <a:rPr lang="en-US" sz="2800" dirty="0" err="1">
                <a:latin typeface="+mn-lt"/>
                <a:cs typeface="Segoe UI" panose="020B0502040204020203" pitchFamily="34" charset="0"/>
              </a:rPr>
              <a:t>ResNets</a:t>
            </a:r>
            <a:r>
              <a:rPr lang="en-US" sz="2800" dirty="0">
                <a:latin typeface="+mn-lt"/>
                <a:cs typeface="Segoe UI" panose="020B0502040204020203" pitchFamily="34" charset="0"/>
              </a:rPr>
              <a:t> activations become diffuse with depth</a:t>
            </a:r>
          </a:p>
        </p:txBody>
      </p:sp>
      <p:pic>
        <p:nvPicPr>
          <p:cNvPr id="6" name="Picture 5">
            <a:extLst>
              <a:ext uri="{FF2B5EF4-FFF2-40B4-BE49-F238E27FC236}">
                <a16:creationId xmlns:a16="http://schemas.microsoft.com/office/drawing/2014/main" id="{9A1FCCAE-6D1E-9211-1C1C-6651851883E9}"/>
              </a:ext>
            </a:extLst>
          </p:cNvPr>
          <p:cNvPicPr>
            <a:picLocks noChangeAspect="1"/>
          </p:cNvPicPr>
          <p:nvPr/>
        </p:nvPicPr>
        <p:blipFill>
          <a:blip r:embed="rId4"/>
          <a:stretch>
            <a:fillRect/>
          </a:stretch>
        </p:blipFill>
        <p:spPr>
          <a:xfrm>
            <a:off x="1435538" y="2560956"/>
            <a:ext cx="7935770" cy="4203814"/>
          </a:xfrm>
          <a:prstGeom prst="rect">
            <a:avLst/>
          </a:prstGeom>
        </p:spPr>
      </p:pic>
    </p:spTree>
    <p:extLst>
      <p:ext uri="{BB962C8B-B14F-4D97-AF65-F5344CB8AC3E}">
        <p14:creationId xmlns:p14="http://schemas.microsoft.com/office/powerpoint/2010/main" val="26440487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AC85F-B80E-4749-A939-A9BFCEC9D92D}"/>
              </a:ext>
            </a:extLst>
          </p:cNvPr>
          <p:cNvSpPr>
            <a:spLocks noGrp="1"/>
          </p:cNvSpPr>
          <p:nvPr>
            <p:ph type="ctrTitle"/>
          </p:nvPr>
        </p:nvSpPr>
        <p:spPr>
          <a:xfrm>
            <a:off x="1524000" y="2080381"/>
            <a:ext cx="9835848" cy="1429582"/>
          </a:xfrm>
        </p:spPr>
        <p:txBody>
          <a:bodyPr>
            <a:normAutofit/>
          </a:bodyPr>
          <a:lstStyle/>
          <a:p>
            <a:r>
              <a:rPr lang="en-US" sz="4400" dirty="0">
                <a:latin typeface="+mn-lt"/>
              </a:rPr>
              <a:t>Shifting Window (SWIN) Transformer</a:t>
            </a:r>
            <a:br>
              <a:rPr lang="en-US" sz="4400" dirty="0">
                <a:latin typeface="+mn-lt"/>
              </a:rPr>
            </a:br>
            <a:r>
              <a:rPr lang="en-US" sz="4400" dirty="0">
                <a:latin typeface="+mn-lt"/>
              </a:rPr>
              <a:t>Making Transformers Efficient 1 </a:t>
            </a:r>
          </a:p>
        </p:txBody>
      </p:sp>
    </p:spTree>
    <p:extLst>
      <p:ext uri="{BB962C8B-B14F-4D97-AF65-F5344CB8AC3E}">
        <p14:creationId xmlns:p14="http://schemas.microsoft.com/office/powerpoint/2010/main" val="28100022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Toward Efficient Transformer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971877"/>
          </a:xfrm>
        </p:spPr>
        <p:txBody>
          <a:bodyPr/>
          <a:lstStyle/>
          <a:p>
            <a:pPr marL="0" indent="0">
              <a:buNone/>
            </a:pPr>
            <a:r>
              <a:rPr lang="en-US" sz="2800" dirty="0">
                <a:latin typeface="+mn-lt"/>
                <a:cs typeface="Segoe UI" panose="020B0502040204020203" pitchFamily="34" charset="0"/>
              </a:rPr>
              <a:t>Efficient deep neural network architectures </a:t>
            </a:r>
            <a:r>
              <a:rPr lang="en-US" sz="2800" b="1" dirty="0">
                <a:latin typeface="+mn-lt"/>
                <a:cs typeface="Segoe UI" panose="020B0502040204020203" pitchFamily="34" charset="0"/>
              </a:rPr>
              <a:t>trade-off three performance metrics </a:t>
            </a:r>
          </a:p>
        </p:txBody>
      </p:sp>
      <p:sp>
        <p:nvSpPr>
          <p:cNvPr id="4" name="Content Placeholder 2">
            <a:extLst>
              <a:ext uri="{FF2B5EF4-FFF2-40B4-BE49-F238E27FC236}">
                <a16:creationId xmlns:a16="http://schemas.microsoft.com/office/drawing/2014/main" id="{6EFEC0AC-B73C-18A3-ADC5-5EDD9AC91500}"/>
              </a:ext>
            </a:extLst>
          </p:cNvPr>
          <p:cNvSpPr txBox="1">
            <a:spLocks/>
          </p:cNvSpPr>
          <p:nvPr/>
        </p:nvSpPr>
        <p:spPr>
          <a:xfrm>
            <a:off x="333375" y="1912402"/>
            <a:ext cx="5952721" cy="4383895"/>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b="1" dirty="0">
                <a:latin typeface="+mn-lt"/>
                <a:cs typeface="Segoe UI" panose="020B0502040204020203" pitchFamily="34" charset="0"/>
              </a:rPr>
              <a:t>Complexity and model parameters: </a:t>
            </a:r>
            <a:r>
              <a:rPr lang="en-US" sz="2800" dirty="0">
                <a:latin typeface="+mn-lt"/>
                <a:cs typeface="Segoe UI" panose="020B0502040204020203" pitchFamily="34" charset="0"/>
              </a:rPr>
              <a:t>more complex models have higher capacity but harder to train, need larger datasets </a:t>
            </a:r>
          </a:p>
          <a:p>
            <a:r>
              <a:rPr lang="en-US" sz="2800" b="1" dirty="0">
                <a:latin typeface="+mn-lt"/>
                <a:cs typeface="Segoe UI" panose="020B0502040204020203" pitchFamily="34" charset="0"/>
              </a:rPr>
              <a:t>Error rate for task: </a:t>
            </a:r>
            <a:r>
              <a:rPr lang="en-US" sz="2800" dirty="0">
                <a:latin typeface="+mn-lt"/>
                <a:cs typeface="Segoe UI" panose="020B0502040204020203" pitchFamily="34" charset="0"/>
              </a:rPr>
              <a:t>measure of model effectiveness for task     </a:t>
            </a:r>
          </a:p>
          <a:p>
            <a:r>
              <a:rPr lang="en-US" sz="2800" b="1" dirty="0">
                <a:latin typeface="+mn-lt"/>
                <a:cs typeface="Segoe UI" panose="020B0502040204020203" pitchFamily="34" charset="0"/>
              </a:rPr>
              <a:t>Throughput:</a:t>
            </a:r>
            <a:r>
              <a:rPr lang="en-US" sz="2800" dirty="0">
                <a:latin typeface="+mn-lt"/>
                <a:cs typeface="Segoe UI" panose="020B0502040204020203" pitchFamily="34" charset="0"/>
              </a:rPr>
              <a:t> how fast can the NN perform inference, inverse of inference time</a:t>
            </a:r>
          </a:p>
        </p:txBody>
      </p:sp>
      <p:sp>
        <p:nvSpPr>
          <p:cNvPr id="5" name="Isosceles Triangle 4">
            <a:extLst>
              <a:ext uri="{FF2B5EF4-FFF2-40B4-BE49-F238E27FC236}">
                <a16:creationId xmlns:a16="http://schemas.microsoft.com/office/drawing/2014/main" id="{4EB6F456-91D3-CA99-2C69-49A2CE2A2492}"/>
              </a:ext>
            </a:extLst>
          </p:cNvPr>
          <p:cNvSpPr/>
          <p:nvPr/>
        </p:nvSpPr>
        <p:spPr>
          <a:xfrm>
            <a:off x="7046407" y="2636688"/>
            <a:ext cx="4689126" cy="3280787"/>
          </a:xfrm>
          <a:prstGeom prst="triangl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51F39105-3300-C6FF-4764-2FE41B46069D}"/>
              </a:ext>
            </a:extLst>
          </p:cNvPr>
          <p:cNvSpPr txBox="1">
            <a:spLocks/>
          </p:cNvSpPr>
          <p:nvPr/>
        </p:nvSpPr>
        <p:spPr>
          <a:xfrm>
            <a:off x="7901354" y="1788607"/>
            <a:ext cx="3176954" cy="971877"/>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400" b="1" dirty="0">
                <a:latin typeface="+mn-lt"/>
                <a:cs typeface="Segoe UI" panose="020B0502040204020203" pitchFamily="34" charset="0"/>
              </a:rPr>
              <a:t>Complexity and model parameters</a:t>
            </a:r>
          </a:p>
        </p:txBody>
      </p:sp>
      <p:sp>
        <p:nvSpPr>
          <p:cNvPr id="9" name="Content Placeholder 2">
            <a:extLst>
              <a:ext uri="{FF2B5EF4-FFF2-40B4-BE49-F238E27FC236}">
                <a16:creationId xmlns:a16="http://schemas.microsoft.com/office/drawing/2014/main" id="{0B1E9E99-D903-B6EF-7C51-C0F55F277DEE}"/>
              </a:ext>
            </a:extLst>
          </p:cNvPr>
          <p:cNvSpPr txBox="1">
            <a:spLocks/>
          </p:cNvSpPr>
          <p:nvPr/>
        </p:nvSpPr>
        <p:spPr>
          <a:xfrm>
            <a:off x="10358113" y="5908565"/>
            <a:ext cx="1833887" cy="867373"/>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400" b="1" dirty="0">
                <a:latin typeface="+mn-lt"/>
                <a:cs typeface="Segoe UI" panose="020B0502040204020203" pitchFamily="34" charset="0"/>
              </a:rPr>
              <a:t>Error rate for task</a:t>
            </a:r>
          </a:p>
        </p:txBody>
      </p:sp>
      <p:sp>
        <p:nvSpPr>
          <p:cNvPr id="10" name="Content Placeholder 2">
            <a:extLst>
              <a:ext uri="{FF2B5EF4-FFF2-40B4-BE49-F238E27FC236}">
                <a16:creationId xmlns:a16="http://schemas.microsoft.com/office/drawing/2014/main" id="{9CD7030E-EB54-FBBA-E975-99C5CCA313C7}"/>
              </a:ext>
            </a:extLst>
          </p:cNvPr>
          <p:cNvSpPr txBox="1">
            <a:spLocks/>
          </p:cNvSpPr>
          <p:nvPr/>
        </p:nvSpPr>
        <p:spPr>
          <a:xfrm>
            <a:off x="6227885" y="5856312"/>
            <a:ext cx="2045678" cy="484617"/>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400" b="1" dirty="0">
                <a:latin typeface="+mn-lt"/>
                <a:cs typeface="Segoe UI" panose="020B0502040204020203" pitchFamily="34" charset="0"/>
              </a:rPr>
              <a:t>Throughput</a:t>
            </a:r>
          </a:p>
        </p:txBody>
      </p:sp>
      <p:sp>
        <p:nvSpPr>
          <p:cNvPr id="11" name="Oval 10">
            <a:extLst>
              <a:ext uri="{FF2B5EF4-FFF2-40B4-BE49-F238E27FC236}">
                <a16:creationId xmlns:a16="http://schemas.microsoft.com/office/drawing/2014/main" id="{AE3543DA-4F18-6142-9F65-F59CA0F6BDFE}"/>
              </a:ext>
            </a:extLst>
          </p:cNvPr>
          <p:cNvSpPr/>
          <p:nvPr/>
        </p:nvSpPr>
        <p:spPr>
          <a:xfrm>
            <a:off x="9284677" y="4513385"/>
            <a:ext cx="169985" cy="16998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ABE762A7-41DB-7A0E-936E-409E149AC712}"/>
              </a:ext>
            </a:extLst>
          </p:cNvPr>
          <p:cNvSpPr/>
          <p:nvPr/>
        </p:nvSpPr>
        <p:spPr>
          <a:xfrm rot="16200000">
            <a:off x="9089101" y="3945267"/>
            <a:ext cx="603739" cy="3044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E0D8B458-0C0F-071C-EF9B-31E73C5FAE80}"/>
              </a:ext>
            </a:extLst>
          </p:cNvPr>
          <p:cNvSpPr/>
          <p:nvPr/>
        </p:nvSpPr>
        <p:spPr>
          <a:xfrm rot="2043448">
            <a:off x="9576706" y="4710992"/>
            <a:ext cx="603739" cy="3044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9D08928F-06F2-28AD-43E4-559540F1BB6A}"/>
              </a:ext>
            </a:extLst>
          </p:cNvPr>
          <p:cNvSpPr/>
          <p:nvPr/>
        </p:nvSpPr>
        <p:spPr>
          <a:xfrm rot="8800608">
            <a:off x="8600975" y="4717399"/>
            <a:ext cx="603739" cy="3044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1960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p:bldP spid="10" grpId="0"/>
      <p:bldP spid="11" grpId="0" animBg="1"/>
      <p:bldP spid="14" grpId="0" animBg="1"/>
      <p:bldP spid="15" grpId="0" animBg="1"/>
      <p:bldP spid="1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9E5B0-4CC1-B6F2-CDC4-C162C21089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1ABF78-04F6-CF30-D12A-10D203CA9013}"/>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SWIN Transformer</a:t>
            </a:r>
          </a:p>
        </p:txBody>
      </p:sp>
      <p:sp>
        <p:nvSpPr>
          <p:cNvPr id="3" name="Content Placeholder 2">
            <a:extLst>
              <a:ext uri="{FF2B5EF4-FFF2-40B4-BE49-F238E27FC236}">
                <a16:creationId xmlns:a16="http://schemas.microsoft.com/office/drawing/2014/main" id="{4C56818C-1BFA-342A-D61C-04D10B84CABD}"/>
              </a:ext>
            </a:extLst>
          </p:cNvPr>
          <p:cNvSpPr>
            <a:spLocks noGrp="1"/>
          </p:cNvSpPr>
          <p:nvPr>
            <p:ph sz="quarter" idx="10"/>
          </p:nvPr>
        </p:nvSpPr>
        <p:spPr>
          <a:xfrm>
            <a:off x="379514" y="940525"/>
            <a:ext cx="11525250" cy="5493526"/>
          </a:xfrm>
        </p:spPr>
        <p:txBody>
          <a:bodyPr/>
          <a:lstStyle/>
          <a:p>
            <a:pPr marL="0" indent="0">
              <a:buNone/>
            </a:pPr>
            <a:r>
              <a:rPr lang="en-US" sz="2800" b="1" dirty="0">
                <a:latin typeface="+mn-lt"/>
                <a:cs typeface="Segoe UI" panose="020B0502040204020203" pitchFamily="34" charset="0"/>
              </a:rPr>
              <a:t>Shifted Window (SWIN) transformer </a:t>
            </a:r>
            <a:r>
              <a:rPr lang="en-US" sz="2800" dirty="0">
                <a:latin typeface="+mn-lt"/>
                <a:cs typeface="Segoe UI" panose="020B0502040204020203" pitchFamily="34" charset="0"/>
              </a:rPr>
              <a:t>introduces more efferent transformer architecture   </a:t>
            </a:r>
          </a:p>
          <a:p>
            <a:r>
              <a:rPr lang="en-US" sz="2800" dirty="0" err="1">
                <a:latin typeface="+mn-lt"/>
                <a:cs typeface="Segoe UI" panose="020B0502040204020203" pitchFamily="34" charset="0"/>
              </a:rPr>
              <a:t>ViT</a:t>
            </a:r>
            <a:r>
              <a:rPr lang="en-US" sz="2800" dirty="0">
                <a:latin typeface="+mn-lt"/>
                <a:cs typeface="Segoe UI" panose="020B0502040204020203" pitchFamily="34" charset="0"/>
              </a:rPr>
              <a:t> architectures have quadratic complexity with increasing resolution    </a:t>
            </a:r>
          </a:p>
          <a:p>
            <a:pPr lvl="1"/>
            <a:r>
              <a:rPr lang="en-US" sz="2400" dirty="0">
                <a:latin typeface="+mn-lt"/>
                <a:cs typeface="Segoe UI" panose="020B0502040204020203" pitchFamily="34" charset="0"/>
              </a:rPr>
              <a:t>High inference time</a:t>
            </a:r>
          </a:p>
          <a:p>
            <a:pPr lvl="1"/>
            <a:r>
              <a:rPr lang="en-US" sz="2400" dirty="0">
                <a:latin typeface="+mn-lt"/>
                <a:cs typeface="Segoe UI" panose="020B0502040204020203" pitchFamily="34" charset="0"/>
              </a:rPr>
              <a:t>Limited resolution limits possible tasks</a:t>
            </a:r>
          </a:p>
          <a:p>
            <a:pPr lvl="1"/>
            <a:r>
              <a:rPr lang="en-US" sz="2400" dirty="0">
                <a:latin typeface="+mn-lt"/>
                <a:cs typeface="Segoe UI" panose="020B0502040204020203" pitchFamily="34" charset="0"/>
              </a:rPr>
              <a:t>Successful with classification, uses low resolution </a:t>
            </a:r>
          </a:p>
          <a:p>
            <a:pPr lvl="1"/>
            <a:r>
              <a:rPr lang="en-US" sz="2400" dirty="0">
                <a:latin typeface="+mn-lt"/>
                <a:cs typeface="Segoe UI" panose="020B0502040204020203" pitchFamily="34" charset="0"/>
              </a:rPr>
              <a:t>Poor fit to tasks requiring high resolution, e.g. segmentation   </a:t>
            </a:r>
          </a:p>
          <a:p>
            <a:r>
              <a:rPr lang="en-US" sz="2800" dirty="0">
                <a:latin typeface="+mn-lt"/>
                <a:cs typeface="Segoe UI" panose="020B0502040204020203" pitchFamily="34" charset="0"/>
              </a:rPr>
              <a:t>SWIN architecture using shifting windows to reduce complexity </a:t>
            </a:r>
          </a:p>
        </p:txBody>
      </p:sp>
    </p:spTree>
    <p:extLst>
      <p:ext uri="{BB962C8B-B14F-4D97-AF65-F5344CB8AC3E}">
        <p14:creationId xmlns:p14="http://schemas.microsoft.com/office/powerpoint/2010/main" val="3625957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A4B2F-3402-89B2-8381-0C92F9A544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9BD37C-9BB3-724C-BB99-2D4EF95729E9}"/>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SWIN Transformer</a:t>
            </a:r>
          </a:p>
        </p:txBody>
      </p:sp>
      <p:sp>
        <p:nvSpPr>
          <p:cNvPr id="3" name="Content Placeholder 2">
            <a:extLst>
              <a:ext uri="{FF2B5EF4-FFF2-40B4-BE49-F238E27FC236}">
                <a16:creationId xmlns:a16="http://schemas.microsoft.com/office/drawing/2014/main" id="{8D2CF15B-B3F4-09CB-D6A4-F16944621604}"/>
              </a:ext>
            </a:extLst>
          </p:cNvPr>
          <p:cNvSpPr>
            <a:spLocks noGrp="1"/>
          </p:cNvSpPr>
          <p:nvPr>
            <p:ph sz="quarter" idx="10"/>
          </p:nvPr>
        </p:nvSpPr>
        <p:spPr>
          <a:xfrm>
            <a:off x="379514" y="940525"/>
            <a:ext cx="11525250" cy="971877"/>
          </a:xfrm>
        </p:spPr>
        <p:txBody>
          <a:bodyPr/>
          <a:lstStyle/>
          <a:p>
            <a:pPr marL="0" indent="0">
              <a:buNone/>
            </a:pPr>
            <a:r>
              <a:rPr lang="en-US" sz="2800" dirty="0">
                <a:latin typeface="+mn-lt"/>
                <a:cs typeface="Segoe UI" panose="020B0502040204020203" pitchFamily="34" charset="0"/>
              </a:rPr>
              <a:t>Shifted Window (SWIN) transformer introduces architecture for features at </a:t>
            </a:r>
            <a:r>
              <a:rPr lang="en-US" sz="2800" b="1" dirty="0">
                <a:latin typeface="+mn-lt"/>
                <a:cs typeface="Segoe UI" panose="020B0502040204020203" pitchFamily="34" charset="0"/>
              </a:rPr>
              <a:t>multiple scales</a:t>
            </a:r>
          </a:p>
        </p:txBody>
      </p:sp>
      <p:sp>
        <p:nvSpPr>
          <p:cNvPr id="4" name="Content Placeholder 2">
            <a:extLst>
              <a:ext uri="{FF2B5EF4-FFF2-40B4-BE49-F238E27FC236}">
                <a16:creationId xmlns:a16="http://schemas.microsoft.com/office/drawing/2014/main" id="{7BE530DF-6777-65EC-F7E9-345AEBBF15AB}"/>
              </a:ext>
            </a:extLst>
          </p:cNvPr>
          <p:cNvSpPr txBox="1">
            <a:spLocks/>
          </p:cNvSpPr>
          <p:nvPr/>
        </p:nvSpPr>
        <p:spPr>
          <a:xfrm>
            <a:off x="333375" y="2252037"/>
            <a:ext cx="4593935" cy="4044260"/>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SWIN Transformer uses hierarchy of scales    </a:t>
            </a:r>
          </a:p>
          <a:p>
            <a:r>
              <a:rPr lang="en-US" sz="2800" dirty="0">
                <a:latin typeface="+mn-lt"/>
                <a:cs typeface="Segoe UI" panose="020B0502040204020203" pitchFamily="34" charset="0"/>
              </a:rPr>
              <a:t>SWIN Transformer employs overlapping sliding windows to accommodate different scales   </a:t>
            </a:r>
          </a:p>
        </p:txBody>
      </p:sp>
      <p:pic>
        <p:nvPicPr>
          <p:cNvPr id="6" name="Picture 5">
            <a:extLst>
              <a:ext uri="{FF2B5EF4-FFF2-40B4-BE49-F238E27FC236}">
                <a16:creationId xmlns:a16="http://schemas.microsoft.com/office/drawing/2014/main" id="{A2F881DF-C9E0-B108-434C-444A03BF56BB}"/>
              </a:ext>
            </a:extLst>
          </p:cNvPr>
          <p:cNvPicPr>
            <a:picLocks noChangeAspect="1"/>
          </p:cNvPicPr>
          <p:nvPr/>
        </p:nvPicPr>
        <p:blipFill>
          <a:blip r:embed="rId3"/>
          <a:stretch>
            <a:fillRect/>
          </a:stretch>
        </p:blipFill>
        <p:spPr>
          <a:xfrm>
            <a:off x="5001949" y="1568048"/>
            <a:ext cx="7063974" cy="4044260"/>
          </a:xfrm>
          <a:prstGeom prst="rect">
            <a:avLst/>
          </a:prstGeom>
        </p:spPr>
      </p:pic>
      <p:sp>
        <p:nvSpPr>
          <p:cNvPr id="7" name="TextBox 6">
            <a:extLst>
              <a:ext uri="{FF2B5EF4-FFF2-40B4-BE49-F238E27FC236}">
                <a16:creationId xmlns:a16="http://schemas.microsoft.com/office/drawing/2014/main" id="{4F16D8CC-3158-8FCD-71AD-9B8FB539BD3B}"/>
              </a:ext>
            </a:extLst>
          </p:cNvPr>
          <p:cNvSpPr txBox="1"/>
          <p:nvPr/>
        </p:nvSpPr>
        <p:spPr>
          <a:xfrm>
            <a:off x="7491266" y="5813022"/>
            <a:ext cx="2248402" cy="369332"/>
          </a:xfrm>
          <a:prstGeom prst="rect">
            <a:avLst/>
          </a:prstGeom>
          <a:noFill/>
        </p:spPr>
        <p:txBody>
          <a:bodyPr wrap="square" rtlCol="0">
            <a:spAutoFit/>
          </a:bodyPr>
          <a:lstStyle/>
          <a:p>
            <a:r>
              <a:rPr lang="en-US" dirty="0"/>
              <a:t>From </a:t>
            </a:r>
            <a:r>
              <a:rPr lang="en-US" dirty="0">
                <a:hlinkClick r:id="rId4"/>
              </a:rPr>
              <a:t>Lui, et.al., 2021 </a:t>
            </a:r>
            <a:endParaRPr lang="en-US" dirty="0"/>
          </a:p>
        </p:txBody>
      </p:sp>
    </p:spTree>
    <p:extLst>
      <p:ext uri="{BB962C8B-B14F-4D97-AF65-F5344CB8AC3E}">
        <p14:creationId xmlns:p14="http://schemas.microsoft.com/office/powerpoint/2010/main" val="17549482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SWIN Transformer</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971877"/>
          </a:xfrm>
        </p:spPr>
        <p:txBody>
          <a:bodyPr/>
          <a:lstStyle/>
          <a:p>
            <a:pPr marL="0" indent="0">
              <a:buNone/>
            </a:pPr>
            <a:r>
              <a:rPr lang="en-US" sz="2800" dirty="0">
                <a:latin typeface="+mn-lt"/>
                <a:cs typeface="Segoe UI" panose="020B0502040204020203" pitchFamily="34" charset="0"/>
              </a:rPr>
              <a:t>Shifted Window (SWIN) transformer introduces architecture for features at </a:t>
            </a:r>
            <a:r>
              <a:rPr lang="en-US" sz="2800" b="1" dirty="0">
                <a:latin typeface="+mn-lt"/>
                <a:cs typeface="Segoe UI" panose="020B0502040204020203" pitchFamily="34" charset="0"/>
              </a:rPr>
              <a:t>multiple scales</a:t>
            </a:r>
          </a:p>
        </p:txBody>
      </p:sp>
      <p:sp>
        <p:nvSpPr>
          <p:cNvPr id="4" name="Content Placeholder 2">
            <a:extLst>
              <a:ext uri="{FF2B5EF4-FFF2-40B4-BE49-F238E27FC236}">
                <a16:creationId xmlns:a16="http://schemas.microsoft.com/office/drawing/2014/main" id="{6EFEC0AC-B73C-18A3-ADC5-5EDD9AC91500}"/>
              </a:ext>
            </a:extLst>
          </p:cNvPr>
          <p:cNvSpPr txBox="1">
            <a:spLocks/>
          </p:cNvSpPr>
          <p:nvPr/>
        </p:nvSpPr>
        <p:spPr>
          <a:xfrm>
            <a:off x="333375" y="2252037"/>
            <a:ext cx="4593935" cy="4044260"/>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SWIN Transformer employs overlapping windows to accommodate different scales  </a:t>
            </a:r>
          </a:p>
          <a:p>
            <a:r>
              <a:rPr lang="en-US" sz="2800" dirty="0">
                <a:latin typeface="+mn-lt"/>
                <a:cs typeface="Segoe UI" panose="020B0502040204020203" pitchFamily="34" charset="0"/>
              </a:rPr>
              <a:t>Shifting windows may improve global attention </a:t>
            </a:r>
          </a:p>
          <a:p>
            <a:r>
              <a:rPr lang="en-US" sz="2800" dirty="0">
                <a:latin typeface="+mn-lt"/>
                <a:cs typeface="Segoe UI" panose="020B0502040204020203" pitchFamily="34" charset="0"/>
              </a:rPr>
              <a:t>The shifting method reduces computation  </a:t>
            </a:r>
          </a:p>
        </p:txBody>
      </p:sp>
      <p:sp>
        <p:nvSpPr>
          <p:cNvPr id="7" name="TextBox 6">
            <a:extLst>
              <a:ext uri="{FF2B5EF4-FFF2-40B4-BE49-F238E27FC236}">
                <a16:creationId xmlns:a16="http://schemas.microsoft.com/office/drawing/2014/main" id="{40F56107-9D63-BDA3-91AC-920FDCB58271}"/>
              </a:ext>
            </a:extLst>
          </p:cNvPr>
          <p:cNvSpPr txBox="1"/>
          <p:nvPr/>
        </p:nvSpPr>
        <p:spPr>
          <a:xfrm>
            <a:off x="7491266" y="5813022"/>
            <a:ext cx="2248402" cy="369332"/>
          </a:xfrm>
          <a:prstGeom prst="rect">
            <a:avLst/>
          </a:prstGeom>
          <a:noFill/>
        </p:spPr>
        <p:txBody>
          <a:bodyPr wrap="square" rtlCol="0">
            <a:spAutoFit/>
          </a:bodyPr>
          <a:lstStyle/>
          <a:p>
            <a:r>
              <a:rPr lang="en-US" dirty="0"/>
              <a:t>From </a:t>
            </a:r>
            <a:r>
              <a:rPr lang="en-US" dirty="0">
                <a:hlinkClick r:id="rId3"/>
              </a:rPr>
              <a:t>Lui, et.al., 2021 </a:t>
            </a:r>
            <a:endParaRPr lang="en-US" dirty="0"/>
          </a:p>
        </p:txBody>
      </p:sp>
      <p:pic>
        <p:nvPicPr>
          <p:cNvPr id="6" name="Picture 5">
            <a:extLst>
              <a:ext uri="{FF2B5EF4-FFF2-40B4-BE49-F238E27FC236}">
                <a16:creationId xmlns:a16="http://schemas.microsoft.com/office/drawing/2014/main" id="{3FDDBB62-352F-FD7F-4C5F-BCE1A5232575}"/>
              </a:ext>
            </a:extLst>
          </p:cNvPr>
          <p:cNvPicPr>
            <a:picLocks noChangeAspect="1"/>
          </p:cNvPicPr>
          <p:nvPr/>
        </p:nvPicPr>
        <p:blipFill>
          <a:blip r:embed="rId4"/>
          <a:stretch>
            <a:fillRect/>
          </a:stretch>
        </p:blipFill>
        <p:spPr>
          <a:xfrm>
            <a:off x="5422102" y="2252036"/>
            <a:ext cx="6693199" cy="2548564"/>
          </a:xfrm>
          <a:prstGeom prst="rect">
            <a:avLst/>
          </a:prstGeom>
        </p:spPr>
      </p:pic>
    </p:spTree>
    <p:extLst>
      <p:ext uri="{BB962C8B-B14F-4D97-AF65-F5344CB8AC3E}">
        <p14:creationId xmlns:p14="http://schemas.microsoft.com/office/powerpoint/2010/main" val="1787444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D47176-5C30-6D4A-B106-0056E1C857EE}"/>
              </a:ext>
            </a:extLst>
          </p:cNvPr>
          <p:cNvSpPr>
            <a:spLocks noGrp="1"/>
          </p:cNvSpPr>
          <p:nvPr>
            <p:ph type="body" sz="quarter" idx="10"/>
          </p:nvPr>
        </p:nvSpPr>
        <p:spPr/>
        <p:txBody>
          <a:bodyPr/>
          <a:lstStyle/>
          <a:p>
            <a:r>
              <a:rPr lang="en-US" dirty="0">
                <a:solidFill>
                  <a:schemeClr val="tx1"/>
                </a:solidFill>
                <a:latin typeface="Segoe UI" panose="020B0502040204020203" pitchFamily="34" charset="0"/>
                <a:cs typeface="Segoe UI" panose="020B0502040204020203" pitchFamily="34" charset="0"/>
              </a:rPr>
              <a:t>Transfer Learning</a:t>
            </a:r>
          </a:p>
        </p:txBody>
      </p:sp>
      <p:sp>
        <p:nvSpPr>
          <p:cNvPr id="3" name="Text Placeholder 2">
            <a:extLst>
              <a:ext uri="{FF2B5EF4-FFF2-40B4-BE49-F238E27FC236}">
                <a16:creationId xmlns:a16="http://schemas.microsoft.com/office/drawing/2014/main" id="{C5912413-D11C-4443-9510-E1F94F34794D}"/>
              </a:ext>
            </a:extLst>
          </p:cNvPr>
          <p:cNvSpPr>
            <a:spLocks noGrp="1"/>
          </p:cNvSpPr>
          <p:nvPr>
            <p:ph type="body" sz="quarter" idx="11"/>
          </p:nvPr>
        </p:nvSpPr>
        <p:spPr>
          <a:xfrm>
            <a:off x="300251" y="1043654"/>
            <a:ext cx="11614245" cy="5502722"/>
          </a:xfrm>
        </p:spPr>
        <p:txBody>
          <a:bodyPr/>
          <a:lstStyle/>
          <a:p>
            <a:pPr marL="0" indent="0">
              <a:buNone/>
            </a:pPr>
            <a:r>
              <a:rPr lang="en-US" sz="2800" b="1" dirty="0">
                <a:latin typeface="+mn-lt"/>
              </a:rPr>
              <a:t>Transfer learning: </a:t>
            </a:r>
            <a:r>
              <a:rPr lang="en-US" sz="2800" dirty="0">
                <a:latin typeface="+mn-lt"/>
                <a:hlinkClick r:id="rId3"/>
              </a:rPr>
              <a:t>example</a:t>
            </a:r>
            <a:r>
              <a:rPr lang="en-US" sz="2800" b="1" dirty="0">
                <a:latin typeface="+mn-lt"/>
                <a:hlinkClick r:id="rId3"/>
              </a:rPr>
              <a:t> </a:t>
            </a:r>
            <a:r>
              <a:rPr lang="en-US" sz="2800" dirty="0">
                <a:latin typeface="+mn-lt"/>
                <a:hlinkClick r:id="rId3"/>
              </a:rPr>
              <a:t>using learned feature map</a:t>
            </a:r>
            <a:endParaRPr lang="en-US" sz="2800" dirty="0">
              <a:latin typeface="+mn-lt"/>
            </a:endParaRPr>
          </a:p>
          <a:p>
            <a:pPr marL="0" indent="0">
              <a:spcBef>
                <a:spcPts val="0"/>
              </a:spcBef>
              <a:buNone/>
            </a:pPr>
            <a:endParaRPr lang="en-US" sz="2000" dirty="0">
              <a:latin typeface="Courier New" panose="02070309020205020404" pitchFamily="49" charset="0"/>
              <a:cs typeface="Courier New" panose="02070309020205020404" pitchFamily="49" charset="0"/>
            </a:endParaRPr>
          </a:p>
          <a:p>
            <a:pPr marL="0" indent="0">
              <a:spcBef>
                <a:spcPts val="0"/>
              </a:spcBef>
              <a:buNone/>
            </a:pPr>
            <a:r>
              <a:rPr lang="en-US" sz="2000" dirty="0">
                <a:latin typeface="Courier New" panose="02070309020205020404" pitchFamily="49" charset="0"/>
                <a:cs typeface="Courier New" panose="02070309020205020404" pitchFamily="49" charset="0"/>
              </a:rPr>
              <a:t>from </a:t>
            </a:r>
            <a:r>
              <a:rPr lang="en-US" sz="2000" dirty="0" err="1">
                <a:latin typeface="Courier New" panose="02070309020205020404" pitchFamily="49" charset="0"/>
                <a:cs typeface="Courier New" panose="02070309020205020404" pitchFamily="49" charset="0"/>
              </a:rPr>
              <a:t>tensorflow.keras.applications</a:t>
            </a:r>
            <a:r>
              <a:rPr lang="en-US" sz="2000" dirty="0">
                <a:latin typeface="Courier New" panose="02070309020205020404" pitchFamily="49" charset="0"/>
                <a:cs typeface="Courier New" panose="02070309020205020404" pitchFamily="49" charset="0"/>
              </a:rPr>
              <a:t> import EfficientNetB0</a:t>
            </a:r>
          </a:p>
          <a:p>
            <a:pPr marL="0" indent="0">
              <a:spcBef>
                <a:spcPts val="0"/>
              </a:spcBef>
              <a:buNone/>
            </a:pPr>
            <a:r>
              <a:rPr lang="en-US" sz="2000" dirty="0">
                <a:latin typeface="Courier New" panose="02070309020205020404" pitchFamily="49" charset="0"/>
                <a:cs typeface="Courier New" panose="02070309020205020404" pitchFamily="49" charset="0"/>
              </a:rPr>
              <a:t>inputs = </a:t>
            </a:r>
            <a:r>
              <a:rPr lang="en-US" sz="2000" dirty="0" err="1">
                <a:latin typeface="Courier New" panose="02070309020205020404" pitchFamily="49" charset="0"/>
                <a:cs typeface="Courier New" panose="02070309020205020404" pitchFamily="49" charset="0"/>
              </a:rPr>
              <a:t>layers.Input</a:t>
            </a:r>
            <a:r>
              <a:rPr lang="en-US" sz="2000" dirty="0">
                <a:latin typeface="Courier New" panose="02070309020205020404" pitchFamily="49" charset="0"/>
                <a:cs typeface="Courier New" panose="02070309020205020404" pitchFamily="49" charset="0"/>
              </a:rPr>
              <a:t>(shape=(IMG_SIZE, IMG_SIZE, 3))</a:t>
            </a:r>
          </a:p>
          <a:p>
            <a:pPr marL="0" indent="0">
              <a:spcBef>
                <a:spcPts val="0"/>
              </a:spcBef>
              <a:buNone/>
            </a:pPr>
            <a:r>
              <a:rPr lang="en-US" sz="2000" dirty="0">
                <a:latin typeface="Courier New" panose="02070309020205020404" pitchFamily="49" charset="0"/>
                <a:cs typeface="Courier New" panose="02070309020205020404" pitchFamily="49" charset="0"/>
              </a:rPr>
              <a:t>x = </a:t>
            </a:r>
            <a:r>
              <a:rPr lang="en-US" sz="2000" dirty="0" err="1">
                <a:highlight>
                  <a:srgbClr val="FFFF00"/>
                </a:highlight>
                <a:latin typeface="Courier New" panose="02070309020205020404" pitchFamily="49" charset="0"/>
                <a:cs typeface="Courier New" panose="02070309020205020404" pitchFamily="49" charset="0"/>
              </a:rPr>
              <a:t>img_augmentation</a:t>
            </a:r>
            <a:r>
              <a:rPr lang="en-US" sz="2000" dirty="0">
                <a:highlight>
                  <a:srgbClr val="FFFF00"/>
                </a:highlight>
                <a:latin typeface="Courier New" panose="02070309020205020404" pitchFamily="49" charset="0"/>
                <a:cs typeface="Courier New" panose="02070309020205020404" pitchFamily="49" charset="0"/>
              </a:rPr>
              <a:t>(inputs)</a:t>
            </a:r>
          </a:p>
          <a:p>
            <a:pPr marL="0" indent="0">
              <a:spcBef>
                <a:spcPts val="0"/>
              </a:spcBef>
              <a:buNone/>
            </a:pPr>
            <a:r>
              <a:rPr lang="en-US" sz="2000" dirty="0">
                <a:latin typeface="Courier New" panose="02070309020205020404" pitchFamily="49" charset="0"/>
                <a:cs typeface="Courier New" panose="02070309020205020404" pitchFamily="49" charset="0"/>
              </a:rPr>
              <a:t>model = EfficientNetB0(</a:t>
            </a:r>
            <a:r>
              <a:rPr lang="en-US" sz="2000" dirty="0" err="1">
                <a:highlight>
                  <a:srgbClr val="FFFF00"/>
                </a:highlight>
                <a:latin typeface="Courier New" panose="02070309020205020404" pitchFamily="49" charset="0"/>
                <a:cs typeface="Courier New" panose="02070309020205020404" pitchFamily="49" charset="0"/>
              </a:rPr>
              <a:t>include_top</a:t>
            </a:r>
            <a:r>
              <a:rPr lang="en-US" sz="2000" dirty="0">
                <a:highlight>
                  <a:srgbClr val="FFFF00"/>
                </a:highlight>
                <a:latin typeface="Courier New" panose="02070309020205020404" pitchFamily="49" charset="0"/>
                <a:cs typeface="Courier New" panose="02070309020205020404" pitchFamily="49" charset="0"/>
              </a:rPr>
              <a:t>=False</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input_tensor</a:t>
            </a:r>
            <a:r>
              <a:rPr lang="en-US" sz="2000" dirty="0">
                <a:latin typeface="Courier New" panose="02070309020205020404" pitchFamily="49" charset="0"/>
                <a:cs typeface="Courier New" panose="02070309020205020404" pitchFamily="49" charset="0"/>
              </a:rPr>
              <a:t>=x, </a:t>
            </a:r>
          </a:p>
          <a:p>
            <a:pPr marL="0" indent="0">
              <a:spcBef>
                <a:spcPts val="0"/>
              </a:spcBef>
              <a:buNone/>
            </a:pPr>
            <a:r>
              <a:rPr lang="en-US" sz="2000" dirty="0">
                <a:latin typeface="Courier New" panose="02070309020205020404" pitchFamily="49" charset="0"/>
                <a:cs typeface="Courier New" panose="02070309020205020404" pitchFamily="49" charset="0"/>
              </a:rPr>
              <a:t>                       weights="</a:t>
            </a:r>
            <a:r>
              <a:rPr lang="en-US" sz="2000" dirty="0" err="1">
                <a:latin typeface="Courier New" panose="02070309020205020404" pitchFamily="49" charset="0"/>
                <a:cs typeface="Courier New" panose="02070309020205020404" pitchFamily="49" charset="0"/>
              </a:rPr>
              <a:t>imagenet</a:t>
            </a:r>
            <a:r>
              <a:rPr lang="en-US" sz="2000" dirty="0">
                <a:latin typeface="Courier New" panose="02070309020205020404" pitchFamily="49" charset="0"/>
                <a:cs typeface="Courier New" panose="02070309020205020404" pitchFamily="49" charset="0"/>
              </a:rPr>
              <a:t>")</a:t>
            </a:r>
            <a:br>
              <a:rPr lang="en-US" sz="2000" dirty="0">
                <a:latin typeface="Courier New" panose="02070309020205020404" pitchFamily="49" charset="0"/>
                <a:cs typeface="Courier New" panose="02070309020205020404" pitchFamily="49" charset="0"/>
              </a:rPr>
            </a:br>
            <a:endParaRPr lang="en-US" sz="2000" dirty="0">
              <a:latin typeface="Courier New" panose="02070309020205020404" pitchFamily="49" charset="0"/>
              <a:cs typeface="Courier New" panose="02070309020205020404" pitchFamily="49" charset="0"/>
            </a:endParaRPr>
          </a:p>
          <a:p>
            <a:pPr marL="0" indent="0">
              <a:spcBef>
                <a:spcPts val="0"/>
              </a:spcBef>
              <a:buNone/>
            </a:pPr>
            <a:r>
              <a:rPr lang="en-US" sz="2000" dirty="0">
                <a:latin typeface="Courier New" panose="02070309020205020404" pitchFamily="49" charset="0"/>
                <a:cs typeface="Courier New" panose="02070309020205020404" pitchFamily="49" charset="0"/>
              </a:rPr>
              <a:t># Freeze the pretrained feature map</a:t>
            </a:r>
          </a:p>
          <a:p>
            <a:pPr marL="0" indent="0">
              <a:spcBef>
                <a:spcPts val="0"/>
              </a:spcBef>
              <a:buNone/>
            </a:pPr>
            <a:r>
              <a:rPr lang="en-US" sz="2000" dirty="0" err="1">
                <a:highlight>
                  <a:srgbClr val="FFFF00"/>
                </a:highlight>
                <a:latin typeface="Courier New" panose="02070309020205020404" pitchFamily="49" charset="0"/>
                <a:cs typeface="Courier New" panose="02070309020205020404" pitchFamily="49" charset="0"/>
              </a:rPr>
              <a:t>model.trainable</a:t>
            </a:r>
            <a:r>
              <a:rPr lang="en-US" sz="2000" dirty="0">
                <a:highlight>
                  <a:srgbClr val="FFFF00"/>
                </a:highlight>
                <a:latin typeface="Courier New" panose="02070309020205020404" pitchFamily="49" charset="0"/>
                <a:cs typeface="Courier New" panose="02070309020205020404" pitchFamily="49" charset="0"/>
              </a:rPr>
              <a:t> = False</a:t>
            </a:r>
          </a:p>
          <a:p>
            <a:pPr marL="0" indent="0">
              <a:spcBef>
                <a:spcPts val="0"/>
              </a:spcBef>
              <a:buNone/>
            </a:pPr>
            <a:r>
              <a:rPr lang="en-US" sz="2000" dirty="0">
                <a:latin typeface="Courier New" panose="02070309020205020404" pitchFamily="49" charset="0"/>
                <a:cs typeface="Courier New" panose="02070309020205020404" pitchFamily="49" charset="0"/>
              </a:rPr>
              <a:t> </a:t>
            </a:r>
          </a:p>
          <a:p>
            <a:pPr marL="0" indent="0">
              <a:spcBef>
                <a:spcPts val="0"/>
              </a:spcBef>
              <a:buNone/>
            </a:pPr>
            <a:r>
              <a:rPr lang="en-US" sz="2000" dirty="0">
                <a:latin typeface="Courier New" panose="02070309020205020404" pitchFamily="49" charset="0"/>
                <a:cs typeface="Courier New" panose="02070309020205020404" pitchFamily="49" charset="0"/>
              </a:rPr>
              <a:t># Rebuild top by training output classifier layers on specific dataset</a:t>
            </a:r>
          </a:p>
          <a:p>
            <a:pPr marL="0" indent="0">
              <a:spcBef>
                <a:spcPts val="0"/>
              </a:spcBef>
              <a:buNone/>
            </a:pPr>
            <a:r>
              <a:rPr lang="en-US" sz="2000" dirty="0">
                <a:latin typeface="Courier New" panose="02070309020205020404" pitchFamily="49" charset="0"/>
                <a:cs typeface="Courier New" panose="02070309020205020404" pitchFamily="49" charset="0"/>
              </a:rPr>
              <a:t>x = layers.GlobalAveragePooling2D(name="</a:t>
            </a:r>
            <a:r>
              <a:rPr lang="en-US" sz="2000" dirty="0" err="1">
                <a:latin typeface="Courier New" panose="02070309020205020404" pitchFamily="49" charset="0"/>
                <a:cs typeface="Courier New" panose="02070309020205020404" pitchFamily="49" charset="0"/>
              </a:rPr>
              <a:t>avg_pool</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model.output</a:t>
            </a:r>
            <a:r>
              <a:rPr lang="en-US" sz="2000" dirty="0">
                <a:latin typeface="Courier New" panose="02070309020205020404" pitchFamily="49" charset="0"/>
                <a:cs typeface="Courier New" panose="02070309020205020404" pitchFamily="49" charset="0"/>
              </a:rPr>
              <a:t>)</a:t>
            </a:r>
          </a:p>
          <a:p>
            <a:pPr marL="0" indent="0">
              <a:spcBef>
                <a:spcPts val="0"/>
              </a:spcBef>
              <a:buNone/>
            </a:pPr>
            <a:r>
              <a:rPr lang="en-US" sz="2000" dirty="0">
                <a:latin typeface="Courier New" panose="02070309020205020404" pitchFamily="49" charset="0"/>
                <a:cs typeface="Courier New" panose="02070309020205020404" pitchFamily="49" charset="0"/>
              </a:rPr>
              <a:t>x = </a:t>
            </a:r>
            <a:r>
              <a:rPr lang="en-US" sz="2000" dirty="0" err="1">
                <a:latin typeface="Courier New" panose="02070309020205020404" pitchFamily="49" charset="0"/>
                <a:cs typeface="Courier New" panose="02070309020205020404" pitchFamily="49" charset="0"/>
              </a:rPr>
              <a:t>layers.BatchNormalization</a:t>
            </a:r>
            <a:r>
              <a:rPr lang="en-US" sz="2000" dirty="0">
                <a:latin typeface="Courier New" panose="02070309020205020404" pitchFamily="49" charset="0"/>
                <a:cs typeface="Courier New" panose="02070309020205020404" pitchFamily="49" charset="0"/>
              </a:rPr>
              <a:t>()(x)</a:t>
            </a:r>
          </a:p>
          <a:p>
            <a:pPr marL="0" indent="0">
              <a:spcBef>
                <a:spcPts val="0"/>
              </a:spcBef>
              <a:buNone/>
            </a:pPr>
            <a:r>
              <a:rPr lang="en-US" sz="2000" dirty="0" err="1">
                <a:latin typeface="Courier New" panose="02070309020205020404" pitchFamily="49" charset="0"/>
                <a:cs typeface="Courier New" panose="02070309020205020404" pitchFamily="49" charset="0"/>
              </a:rPr>
              <a:t>top_dropout_rate</a:t>
            </a:r>
            <a:r>
              <a:rPr lang="en-US" sz="2000" dirty="0">
                <a:latin typeface="Courier New" panose="02070309020205020404" pitchFamily="49" charset="0"/>
                <a:cs typeface="Courier New" panose="02070309020205020404" pitchFamily="49" charset="0"/>
              </a:rPr>
              <a:t> = 0.2</a:t>
            </a:r>
          </a:p>
          <a:p>
            <a:pPr marL="0" indent="0">
              <a:spcBef>
                <a:spcPts val="0"/>
              </a:spcBef>
              <a:buNone/>
            </a:pPr>
            <a:r>
              <a:rPr lang="en-US" sz="2000" dirty="0">
                <a:latin typeface="Courier New" panose="02070309020205020404" pitchFamily="49" charset="0"/>
                <a:cs typeface="Courier New" panose="02070309020205020404" pitchFamily="49" charset="0"/>
              </a:rPr>
              <a:t>x = </a:t>
            </a:r>
            <a:r>
              <a:rPr lang="en-US" sz="2000" dirty="0" err="1">
                <a:latin typeface="Courier New" panose="02070309020205020404" pitchFamily="49" charset="0"/>
                <a:cs typeface="Courier New" panose="02070309020205020404" pitchFamily="49" charset="0"/>
              </a:rPr>
              <a:t>layers.Dropout</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top_dropout_rate</a:t>
            </a:r>
            <a:r>
              <a:rPr lang="en-US" sz="2000" dirty="0">
                <a:latin typeface="Courier New" panose="02070309020205020404" pitchFamily="49" charset="0"/>
                <a:cs typeface="Courier New" panose="02070309020205020404" pitchFamily="49" charset="0"/>
              </a:rPr>
              <a:t>, name="</a:t>
            </a:r>
            <a:r>
              <a:rPr lang="en-US" sz="2000" dirty="0" err="1">
                <a:latin typeface="Courier New" panose="02070309020205020404" pitchFamily="49" charset="0"/>
                <a:cs typeface="Courier New" panose="02070309020205020404" pitchFamily="49" charset="0"/>
              </a:rPr>
              <a:t>top_dropout</a:t>
            </a:r>
            <a:r>
              <a:rPr lang="en-US" sz="2000" dirty="0">
                <a:latin typeface="Courier New" panose="02070309020205020404" pitchFamily="49" charset="0"/>
                <a:cs typeface="Courier New" panose="02070309020205020404" pitchFamily="49" charset="0"/>
              </a:rPr>
              <a:t>")(x)</a:t>
            </a:r>
          </a:p>
          <a:p>
            <a:pPr marL="0" indent="0">
              <a:spcBef>
                <a:spcPts val="0"/>
              </a:spcBef>
              <a:buNone/>
            </a:pPr>
            <a:r>
              <a:rPr lang="en-US" sz="2000" dirty="0">
                <a:latin typeface="Courier New" panose="02070309020205020404" pitchFamily="49" charset="0"/>
                <a:cs typeface="Courier New" panose="02070309020205020404" pitchFamily="49" charset="0"/>
              </a:rPr>
              <a:t>outputs = </a:t>
            </a:r>
            <a:r>
              <a:rPr lang="en-US" sz="2000" dirty="0" err="1">
                <a:latin typeface="Courier New" panose="02070309020205020404" pitchFamily="49" charset="0"/>
                <a:cs typeface="Courier New" panose="02070309020205020404" pitchFamily="49" charset="0"/>
              </a:rPr>
              <a:t>layers.Dense</a:t>
            </a:r>
            <a:r>
              <a:rPr lang="en-US" sz="2000" dirty="0">
                <a:latin typeface="Courier New" panose="02070309020205020404" pitchFamily="49" charset="0"/>
                <a:cs typeface="Courier New" panose="02070309020205020404" pitchFamily="49" charset="0"/>
              </a:rPr>
              <a:t>(NUM_CLASSES, activation="</a:t>
            </a:r>
            <a:r>
              <a:rPr lang="en-US" sz="2000" dirty="0" err="1">
                <a:latin typeface="Courier New" panose="02070309020205020404" pitchFamily="49" charset="0"/>
                <a:cs typeface="Courier New" panose="02070309020205020404" pitchFamily="49" charset="0"/>
              </a:rPr>
              <a:t>softmax</a:t>
            </a:r>
            <a:r>
              <a:rPr lang="en-US" sz="2000" dirty="0">
                <a:latin typeface="Courier New" panose="02070309020205020404" pitchFamily="49" charset="0"/>
                <a:cs typeface="Courier New" panose="02070309020205020404" pitchFamily="49" charset="0"/>
              </a:rPr>
              <a:t>", name="pred")(x)</a:t>
            </a:r>
          </a:p>
          <a:p>
            <a:pPr marL="0" indent="0">
              <a:spcBef>
                <a:spcPts val="0"/>
              </a:spcBef>
              <a:buNone/>
            </a:pPr>
            <a:endParaRPr lang="en-US"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04344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SWIN Transformer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735259"/>
              </a:xfrm>
            </p:spPr>
            <p:txBody>
              <a:bodyPr/>
              <a:lstStyle/>
              <a:p>
                <a:pPr marL="0" indent="0">
                  <a:buNone/>
                </a:pPr>
                <a:r>
                  <a:rPr lang="en-US" sz="2800" dirty="0">
                    <a:latin typeface="+mn-lt"/>
                    <a:cs typeface="Segoe UI" panose="020B0502040204020203" pitchFamily="34" charset="0"/>
                  </a:rPr>
                  <a:t>Why is the SWIN Transformer efficient?    </a:t>
                </a:r>
              </a:p>
              <a:p>
                <a:r>
                  <a:rPr lang="en-US" sz="2800" dirty="0">
                    <a:latin typeface="+mn-lt"/>
                    <a:cs typeface="Segoe UI" panose="020B0502040204020203" pitchFamily="34" charset="0"/>
                  </a:rPr>
                  <a:t>Computational complexity of the </a:t>
                </a:r>
                <a:r>
                  <a:rPr lang="en-US" sz="2800" dirty="0" err="1">
                    <a:latin typeface="+mn-lt"/>
                    <a:cs typeface="Segoe UI" panose="020B0502040204020203" pitchFamily="34" charset="0"/>
                  </a:rPr>
                  <a:t>ViT</a:t>
                </a:r>
                <a:r>
                  <a:rPr lang="en-US" sz="2800" dirty="0">
                    <a:latin typeface="+mn-lt"/>
                    <a:cs typeface="Segoe UI" panose="020B0502040204020203" pitchFamily="34" charset="0"/>
                  </a:rPr>
                  <a:t> architecture using </a:t>
                </a:r>
                <a14:m>
                  <m:oMath xmlns:m="http://schemas.openxmlformats.org/officeDocument/2006/math">
                    <m:r>
                      <a:rPr lang="en-US" sz="2800" b="0" i="1" smtClean="0">
                        <a:latin typeface="Cambria Math" panose="02040503050406030204" pitchFamily="18" charset="0"/>
                        <a:cs typeface="Segoe UI" panose="020B0502040204020203" pitchFamily="34" charset="0"/>
                      </a:rPr>
                      <m:t>𝑀</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𝑀</m:t>
                    </m:r>
                  </m:oMath>
                </a14:m>
                <a:r>
                  <a:rPr lang="en-US" sz="2800" dirty="0">
                    <a:latin typeface="+mn-lt"/>
                    <a:cs typeface="Segoe UI" panose="020B0502040204020203" pitchFamily="34" charset="0"/>
                  </a:rPr>
                  <a:t> patches, with a complexity parameter </a:t>
                </a:r>
                <a14:m>
                  <m:oMath xmlns:m="http://schemas.openxmlformats.org/officeDocument/2006/math">
                    <m:r>
                      <a:rPr lang="en-US" sz="2800" b="0" i="1" smtClean="0">
                        <a:latin typeface="Cambria Math" panose="02040503050406030204" pitchFamily="18" charset="0"/>
                        <a:cs typeface="Segoe UI" panose="020B0502040204020203" pitchFamily="34" charset="0"/>
                      </a:rPr>
                      <m:t>𝐶</m:t>
                    </m:r>
                  </m:oMath>
                </a14:m>
                <a:r>
                  <a:rPr lang="en-US" sz="2800" dirty="0">
                    <a:latin typeface="+mn-lt"/>
                    <a:cs typeface="Segoe UI" panose="020B0502040204020203" pitchFamily="34" charset="0"/>
                  </a:rPr>
                  <a:t>, is </a:t>
                </a:r>
                <a:r>
                  <a:rPr lang="en-US" sz="2800" b="1" dirty="0">
                    <a:latin typeface="+mn-lt"/>
                    <a:cs typeface="Segoe UI" panose="020B0502040204020203" pitchFamily="34" charset="0"/>
                  </a:rPr>
                  <a:t>quadratic in patch size</a:t>
                </a:r>
                <a:r>
                  <a:rPr lang="en-US" sz="2800" dirty="0">
                    <a:latin typeface="+mn-lt"/>
                    <a:cs typeface="Segoe UI" panose="020B0502040204020203" pitchFamily="34" charset="0"/>
                  </a:rPr>
                  <a:t>, </a:t>
                </a:r>
                <a14:m>
                  <m:oMath xmlns:m="http://schemas.openxmlformats.org/officeDocument/2006/math">
                    <m:r>
                      <a:rPr lang="en-US" sz="2800" i="1">
                        <a:latin typeface="Cambria Math" panose="02040503050406030204" pitchFamily="18" charset="0"/>
                        <a:cs typeface="Segoe UI" panose="020B0502040204020203" pitchFamily="34" charset="0"/>
                      </a:rPr>
                      <m:t>h</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𝑤</m:t>
                    </m:r>
                  </m:oMath>
                </a14:m>
                <a:r>
                  <a:rPr lang="en-US" sz="2800" dirty="0">
                    <a:latin typeface="+mn-lt"/>
                    <a:cs typeface="Segoe UI" panose="020B0502040204020203" pitchFamily="34" charset="0"/>
                  </a:rPr>
                  <a:t>:   </a:t>
                </a:r>
              </a:p>
              <a:p>
                <a:pPr marL="0" indent="0">
                  <a:buNone/>
                </a:pPr>
                <a14:m>
                  <m:oMathPara xmlns:m="http://schemas.openxmlformats.org/officeDocument/2006/math">
                    <m:oMathParaPr>
                      <m:jc m:val="centerGroup"/>
                    </m:oMathParaPr>
                    <m:oMath xmlns:m="http://schemas.openxmlformats.org/officeDocument/2006/math">
                      <m:r>
                        <m:rPr>
                          <m:sty m:val="p"/>
                        </m:rPr>
                        <a:rPr lang="el-GR" sz="2800" i="1" smtClean="0">
                          <a:latin typeface="Cambria Math" panose="02040503050406030204" pitchFamily="18" charset="0"/>
                          <a:ea typeface="Cambria Math" panose="02040503050406030204" pitchFamily="18" charset="0"/>
                          <a:cs typeface="Segoe UI" panose="020B0502040204020203" pitchFamily="34" charset="0"/>
                        </a:rPr>
                        <m:t>Ω</m:t>
                      </m:r>
                      <m:d>
                        <m:dPr>
                          <m:ctrlPr>
                            <a:rPr lang="el-GR" sz="2800" i="1" smtClean="0">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𝑀𝑆𝐴</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=4</m:t>
                      </m:r>
                      <m:r>
                        <a:rPr lang="en-US" sz="2800" b="0" i="1" smtClean="0">
                          <a:latin typeface="Cambria Math" panose="02040503050406030204" pitchFamily="18" charset="0"/>
                          <a:ea typeface="Cambria Math" panose="02040503050406030204" pitchFamily="18" charset="0"/>
                          <a:cs typeface="Segoe UI" panose="020B0502040204020203" pitchFamily="34" charset="0"/>
                        </a:rPr>
                        <m:t>h𝑤</m:t>
                      </m:r>
                      <m:sSup>
                        <m:sSup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ea typeface="Cambria Math" panose="02040503050406030204" pitchFamily="18" charset="0"/>
                              <a:cs typeface="Segoe UI" panose="020B0502040204020203" pitchFamily="34" charset="0"/>
                            </a:rPr>
                            <m:t>𝐶</m:t>
                          </m:r>
                        </m:e>
                        <m:sup>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sup>
                      </m:sSup>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h𝑤</m:t>
                              </m:r>
                            </m:e>
                          </m:d>
                        </m:e>
                        <m:sup>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sup>
                      </m:sSup>
                      <m:r>
                        <a:rPr lang="en-US" sz="2800" b="0" i="1" smtClean="0">
                          <a:latin typeface="Cambria Math" panose="02040503050406030204" pitchFamily="18" charset="0"/>
                          <a:ea typeface="Cambria Math" panose="02040503050406030204" pitchFamily="18" charset="0"/>
                          <a:cs typeface="Segoe UI" panose="020B0502040204020203" pitchFamily="34" charset="0"/>
                        </a:rPr>
                        <m:t>𝐶</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Computation complexity of </a:t>
                </a:r>
                <a:r>
                  <a:rPr lang="en-US" sz="2800" b="1" dirty="0">
                    <a:latin typeface="+mn-lt"/>
                    <a:cs typeface="Segoe UI" panose="020B0502040204020203" pitchFamily="34" charset="0"/>
                  </a:rPr>
                  <a:t>SWIN transformer is linear in patch size </a:t>
                </a:r>
                <a:r>
                  <a:rPr lang="en-US" sz="2800" dirty="0">
                    <a:latin typeface="+mn-lt"/>
                    <a:cs typeface="Segoe UI" panose="020B0502040204020203" pitchFamily="34" charset="0"/>
                  </a:rPr>
                  <a:t>, </a:t>
                </a:r>
                <a14:m>
                  <m:oMath xmlns:m="http://schemas.openxmlformats.org/officeDocument/2006/math">
                    <m:r>
                      <a:rPr lang="en-US" sz="2800" i="1">
                        <a:latin typeface="Cambria Math" panose="02040503050406030204" pitchFamily="18" charset="0"/>
                        <a:cs typeface="Segoe UI" panose="020B0502040204020203" pitchFamily="34" charset="0"/>
                      </a:rPr>
                      <m:t>h</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𝑤</m:t>
                    </m:r>
                  </m:oMath>
                </a14:m>
                <a:r>
                  <a:rPr lang="en-US" sz="2800" dirty="0">
                    <a:cs typeface="Segoe UI" panose="020B0502040204020203" pitchFamily="34" charset="0"/>
                  </a:rPr>
                  <a:t> </a:t>
                </a:r>
                <a:r>
                  <a:rPr lang="en-US" sz="2800" dirty="0">
                    <a:latin typeface="+mn-lt"/>
                    <a:cs typeface="Segoe UI" panose="020B0502040204020203" pitchFamily="34" charset="0"/>
                  </a:rPr>
                  <a:t>for </a:t>
                </a:r>
                <a14:m>
                  <m:oMath xmlns:m="http://schemas.openxmlformats.org/officeDocument/2006/math">
                    <m:r>
                      <a:rPr lang="en-US" sz="2800" b="0" i="1" smtClean="0">
                        <a:latin typeface="Cambria Math" panose="02040503050406030204" pitchFamily="18" charset="0"/>
                        <a:cs typeface="Segoe UI" panose="020B0502040204020203" pitchFamily="34" charset="0"/>
                      </a:rPr>
                      <m:t>𝑀</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𝑀</m:t>
                    </m:r>
                  </m:oMath>
                </a14:m>
                <a:r>
                  <a:rPr lang="en-US" sz="2800" dirty="0">
                    <a:cs typeface="Segoe UI" panose="020B0502040204020203" pitchFamily="34" charset="0"/>
                  </a:rPr>
                  <a:t> </a:t>
                </a:r>
                <a:r>
                  <a:rPr lang="en-US" sz="2800" dirty="0">
                    <a:latin typeface="+mn-lt"/>
                    <a:cs typeface="Segoe UI" panose="020B0502040204020203" pitchFamily="34" charset="0"/>
                  </a:rPr>
                  <a:t>windows</a:t>
                </a:r>
                <a:r>
                  <a:rPr lang="en-US" sz="2800" dirty="0">
                    <a:cs typeface="Segoe UI" panose="020B0502040204020203" pitchFamily="34" charset="0"/>
                  </a:rPr>
                  <a:t>:   </a:t>
                </a:r>
              </a:p>
              <a:p>
                <a:pPr marL="0" indent="0">
                  <a:buNone/>
                </a:pPr>
                <a14:m>
                  <m:oMathPara xmlns:m="http://schemas.openxmlformats.org/officeDocument/2006/math">
                    <m:oMathParaPr>
                      <m:jc m:val="centerGroup"/>
                    </m:oMathParaPr>
                    <m:oMath xmlns:m="http://schemas.openxmlformats.org/officeDocument/2006/math">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Ω</m:t>
                      </m:r>
                      <m:d>
                        <m:dPr>
                          <m:ctrlPr>
                            <a:rPr lang="el-GR"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𝑀𝑆𝐴</m:t>
                          </m:r>
                        </m:e>
                      </m:d>
                      <m:r>
                        <a:rPr lang="en-US" sz="2800" i="1">
                          <a:latin typeface="Cambria Math" panose="02040503050406030204" pitchFamily="18" charset="0"/>
                          <a:ea typeface="Cambria Math" panose="02040503050406030204" pitchFamily="18" charset="0"/>
                          <a:cs typeface="Segoe UI" panose="020B0502040204020203" pitchFamily="34" charset="0"/>
                        </a:rPr>
                        <m:t>=4</m:t>
                      </m:r>
                      <m:r>
                        <a:rPr lang="en-US" sz="2800" i="1">
                          <a:latin typeface="Cambria Math" panose="02040503050406030204" pitchFamily="18" charset="0"/>
                          <a:ea typeface="Cambria Math" panose="02040503050406030204" pitchFamily="18" charset="0"/>
                          <a:cs typeface="Segoe UI" panose="020B0502040204020203" pitchFamily="34" charset="0"/>
                        </a:rPr>
                        <m:t>h𝑤</m:t>
                      </m:r>
                      <m:sSup>
                        <m:sSupPr>
                          <m:ctrlPr>
                            <a:rPr lang="en-US" sz="2800" i="1">
                              <a:latin typeface="Cambria Math" panose="02040503050406030204" pitchFamily="18" charset="0"/>
                              <a:ea typeface="Cambria Math" panose="02040503050406030204" pitchFamily="18" charset="0"/>
                              <a:cs typeface="Segoe UI" panose="020B0502040204020203" pitchFamily="34" charset="0"/>
                            </a:rPr>
                          </m:ctrlPr>
                        </m:sSupPr>
                        <m:e>
                          <m:r>
                            <a:rPr lang="en-US" sz="2800" i="1">
                              <a:latin typeface="Cambria Math" panose="02040503050406030204" pitchFamily="18" charset="0"/>
                              <a:ea typeface="Cambria Math" panose="02040503050406030204" pitchFamily="18" charset="0"/>
                              <a:cs typeface="Segoe UI" panose="020B0502040204020203" pitchFamily="34" charset="0"/>
                            </a:rPr>
                            <m:t>𝐶</m:t>
                          </m:r>
                        </m:e>
                        <m:sup>
                          <m:r>
                            <a:rPr lang="en-US" sz="2800" i="1">
                              <a:latin typeface="Cambria Math" panose="02040503050406030204" pitchFamily="18" charset="0"/>
                              <a:ea typeface="Cambria Math" panose="02040503050406030204" pitchFamily="18" charset="0"/>
                              <a:cs typeface="Segoe UI" panose="020B0502040204020203" pitchFamily="34" charset="0"/>
                            </a:rPr>
                            <m:t>2</m:t>
                          </m:r>
                        </m:sup>
                      </m:sSup>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𝑀</m:t>
                          </m:r>
                        </m:e>
                        <m:sup>
                          <m:r>
                            <a:rPr lang="en-US" sz="2800" b="0" i="1" smtClean="0">
                              <a:latin typeface="Cambria Math" panose="02040503050406030204" pitchFamily="18" charset="0"/>
                              <a:ea typeface="Cambria Math" panose="02040503050406030204" pitchFamily="18" charset="0"/>
                              <a:cs typeface="Segoe UI" panose="020B0502040204020203" pitchFamily="34" charset="0"/>
                            </a:rPr>
                            <m:t>2</m:t>
                          </m:r>
                        </m:sup>
                      </m:sSup>
                      <m:r>
                        <a:rPr lang="en-US" sz="2800" b="0" i="1" smtClean="0">
                          <a:latin typeface="Cambria Math" panose="02040503050406030204" pitchFamily="18" charset="0"/>
                          <a:ea typeface="Cambria Math" panose="02040503050406030204" pitchFamily="18" charset="0"/>
                          <a:cs typeface="Segoe UI" panose="020B0502040204020203" pitchFamily="34" charset="0"/>
                        </a:rPr>
                        <m:t>h𝑤𝐶</m:t>
                      </m:r>
                    </m:oMath>
                  </m:oMathPara>
                </a14:m>
                <a:endParaRPr lang="en-US" sz="2800" dirty="0">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r>
                  <a:rPr lang="en-US" sz="2800" dirty="0">
                    <a:latin typeface="+mn-lt"/>
                    <a:cs typeface="Segoe UI" panose="020B0502040204020203" pitchFamily="34" charset="0"/>
                  </a:rPr>
                  <a:t>h</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940525"/>
                <a:ext cx="11525250" cy="5735259"/>
              </a:xfrm>
              <a:blipFill>
                <a:blip r:embed="rId3"/>
                <a:stretch>
                  <a:fillRect l="-1058" t="-956"/>
                </a:stretch>
              </a:blipFill>
            </p:spPr>
            <p:txBody>
              <a:bodyPr/>
              <a:lstStyle/>
              <a:p>
                <a:r>
                  <a:rPr lang="en-US">
                    <a:noFill/>
                  </a:rPr>
                  <a:t> </a:t>
                </a:r>
              </a:p>
            </p:txBody>
          </p:sp>
        </mc:Fallback>
      </mc:AlternateContent>
    </p:spTree>
    <p:extLst>
      <p:ext uri="{BB962C8B-B14F-4D97-AF65-F5344CB8AC3E}">
        <p14:creationId xmlns:p14="http://schemas.microsoft.com/office/powerpoint/2010/main" val="7110170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C4DDAC-A886-0859-6DF8-EAB384A085C3}"/>
              </a:ext>
            </a:extLst>
          </p:cNvPr>
          <p:cNvPicPr>
            <a:picLocks noChangeAspect="1"/>
          </p:cNvPicPr>
          <p:nvPr/>
        </p:nvPicPr>
        <p:blipFill>
          <a:blip r:embed="rId3"/>
          <a:stretch>
            <a:fillRect/>
          </a:stretch>
        </p:blipFill>
        <p:spPr>
          <a:xfrm>
            <a:off x="2662841" y="4296254"/>
            <a:ext cx="6866317" cy="2472564"/>
          </a:xfrm>
          <a:prstGeom prst="rect">
            <a:avLst/>
          </a:prstGeom>
        </p:spPr>
      </p:pic>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SWIN Transformer</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6"/>
            <a:ext cx="11525250" cy="733104"/>
          </a:xfrm>
        </p:spPr>
        <p:txBody>
          <a:bodyPr/>
          <a:lstStyle/>
          <a:p>
            <a:pPr marL="0" indent="0">
              <a:buNone/>
            </a:pPr>
            <a:r>
              <a:rPr lang="en-US" sz="2800" dirty="0">
                <a:latin typeface="+mn-lt"/>
                <a:cs typeface="Segoe UI" panose="020B0502040204020203" pitchFamily="34" charset="0"/>
              </a:rPr>
              <a:t>Shifted Window (SWIN) transformer uses cyclic shift for efficiency  </a:t>
            </a:r>
            <a:endParaRPr lang="en-US" sz="2800" b="1" dirty="0">
              <a:latin typeface="+mn-lt"/>
              <a:cs typeface="Segoe UI" panose="020B0502040204020203" pitchFamily="34" charset="0"/>
            </a:endParaRPr>
          </a:p>
        </p:txBody>
      </p:sp>
      <p:sp>
        <p:nvSpPr>
          <p:cNvPr id="4" name="Content Placeholder 2">
            <a:extLst>
              <a:ext uri="{FF2B5EF4-FFF2-40B4-BE49-F238E27FC236}">
                <a16:creationId xmlns:a16="http://schemas.microsoft.com/office/drawing/2014/main" id="{6EFEC0AC-B73C-18A3-ADC5-5EDD9AC91500}"/>
              </a:ext>
            </a:extLst>
          </p:cNvPr>
          <p:cNvSpPr txBox="1">
            <a:spLocks/>
          </p:cNvSpPr>
          <p:nvPr/>
        </p:nvSpPr>
        <p:spPr>
          <a:xfrm>
            <a:off x="333377" y="1623753"/>
            <a:ext cx="4920268" cy="133003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SWIN uses efficient cyclic shifts generated with key update</a:t>
            </a:r>
          </a:p>
        </p:txBody>
      </p:sp>
      <p:cxnSp>
        <p:nvCxnSpPr>
          <p:cNvPr id="9" name="Straight Arrow Connector 8">
            <a:extLst>
              <a:ext uri="{FF2B5EF4-FFF2-40B4-BE49-F238E27FC236}">
                <a16:creationId xmlns:a16="http://schemas.microsoft.com/office/drawing/2014/main" id="{5E15657E-45DF-092E-AC90-69D09261E165}"/>
              </a:ext>
            </a:extLst>
          </p:cNvPr>
          <p:cNvCxnSpPr>
            <a:cxnSpLocks/>
          </p:cNvCxnSpPr>
          <p:nvPr/>
        </p:nvCxnSpPr>
        <p:spPr>
          <a:xfrm flipH="1">
            <a:off x="7492538" y="3283370"/>
            <a:ext cx="1307869" cy="10946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1768AF8A-B222-5224-C7FB-67C9CA401474}"/>
              </a:ext>
            </a:extLst>
          </p:cNvPr>
          <p:cNvCxnSpPr>
            <a:cxnSpLocks/>
          </p:cNvCxnSpPr>
          <p:nvPr/>
        </p:nvCxnSpPr>
        <p:spPr>
          <a:xfrm>
            <a:off x="2371898" y="2561746"/>
            <a:ext cx="2322022" cy="16555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BC0B92D-FDA2-91E6-1A0A-DAF8BFA1A679}"/>
              </a:ext>
            </a:extLst>
          </p:cNvPr>
          <p:cNvCxnSpPr>
            <a:cxnSpLocks/>
          </p:cNvCxnSpPr>
          <p:nvPr/>
        </p:nvCxnSpPr>
        <p:spPr>
          <a:xfrm flipV="1">
            <a:off x="5946371" y="4693920"/>
            <a:ext cx="3325091" cy="1995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A7E94A8F-0729-1B63-2045-85E074D10838}"/>
              </a:ext>
            </a:extLst>
          </p:cNvPr>
          <p:cNvSpPr txBox="1">
            <a:spLocks/>
          </p:cNvSpPr>
          <p:nvPr/>
        </p:nvSpPr>
        <p:spPr>
          <a:xfrm>
            <a:off x="6875144" y="2419480"/>
            <a:ext cx="4920268" cy="133003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n-lt"/>
                <a:cs typeface="Segoe UI" panose="020B0502040204020203" pitchFamily="34" charset="0"/>
              </a:rPr>
              <a:t>Masking prevents leakage across non-adjacent tokens (patches)</a:t>
            </a:r>
          </a:p>
        </p:txBody>
      </p:sp>
      <p:cxnSp>
        <p:nvCxnSpPr>
          <p:cNvPr id="17" name="Straight Arrow Connector 16">
            <a:extLst>
              <a:ext uri="{FF2B5EF4-FFF2-40B4-BE49-F238E27FC236}">
                <a16:creationId xmlns:a16="http://schemas.microsoft.com/office/drawing/2014/main" id="{97835125-98CB-6268-6A8A-01BBEFCABDE2}"/>
              </a:ext>
            </a:extLst>
          </p:cNvPr>
          <p:cNvCxnSpPr>
            <a:cxnSpLocks/>
          </p:cNvCxnSpPr>
          <p:nvPr/>
        </p:nvCxnSpPr>
        <p:spPr>
          <a:xfrm flipH="1">
            <a:off x="8800407" y="3283370"/>
            <a:ext cx="44335" cy="9339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8802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C76F3-4BB3-9120-DCBB-D419FB2FC4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D9708A-F13A-47D0-02A6-0E1FDFA7DC2B}"/>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SWIN Transformer</a:t>
            </a:r>
          </a:p>
        </p:txBody>
      </p:sp>
      <p:sp>
        <p:nvSpPr>
          <p:cNvPr id="3" name="Content Placeholder 2">
            <a:extLst>
              <a:ext uri="{FF2B5EF4-FFF2-40B4-BE49-F238E27FC236}">
                <a16:creationId xmlns:a16="http://schemas.microsoft.com/office/drawing/2014/main" id="{C04EAE42-F425-1194-7E0D-441AC71DA3DE}"/>
              </a:ext>
            </a:extLst>
          </p:cNvPr>
          <p:cNvSpPr>
            <a:spLocks noGrp="1"/>
          </p:cNvSpPr>
          <p:nvPr>
            <p:ph sz="quarter" idx="10"/>
          </p:nvPr>
        </p:nvSpPr>
        <p:spPr>
          <a:xfrm>
            <a:off x="379514" y="940525"/>
            <a:ext cx="11525250" cy="971877"/>
          </a:xfrm>
        </p:spPr>
        <p:txBody>
          <a:bodyPr/>
          <a:lstStyle/>
          <a:p>
            <a:pPr marL="0" indent="0">
              <a:buNone/>
            </a:pPr>
            <a:r>
              <a:rPr lang="en-US" sz="2800" dirty="0">
                <a:latin typeface="+mn-lt"/>
                <a:cs typeface="Segoe UI" panose="020B0502040204020203" pitchFamily="34" charset="0"/>
              </a:rPr>
              <a:t>Shifted Window (SWIN) transformer uses different attention block </a:t>
            </a:r>
            <a:endParaRPr lang="en-US" sz="2800" b="1" dirty="0">
              <a:latin typeface="+mn-lt"/>
              <a:cs typeface="Segoe UI" panose="020B0502040204020203" pitchFamily="34" charset="0"/>
            </a:endParaRPr>
          </a:p>
        </p:txBody>
      </p:sp>
      <p:sp>
        <p:nvSpPr>
          <p:cNvPr id="4" name="Content Placeholder 2">
            <a:extLst>
              <a:ext uri="{FF2B5EF4-FFF2-40B4-BE49-F238E27FC236}">
                <a16:creationId xmlns:a16="http://schemas.microsoft.com/office/drawing/2014/main" id="{49138090-0151-0C89-2DFD-32636C26E118}"/>
              </a:ext>
            </a:extLst>
          </p:cNvPr>
          <p:cNvSpPr txBox="1">
            <a:spLocks/>
          </p:cNvSpPr>
          <p:nvPr/>
        </p:nvSpPr>
        <p:spPr>
          <a:xfrm>
            <a:off x="333375" y="2252037"/>
            <a:ext cx="5871113" cy="4044260"/>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SWIN Transformer block uses Window-Multi-Headed Self-Attention (W-MSA)</a:t>
            </a:r>
          </a:p>
          <a:p>
            <a:r>
              <a:rPr lang="en-US" sz="2800" dirty="0">
                <a:latin typeface="+mn-lt"/>
                <a:cs typeface="Segoe UI" panose="020B0502040204020203" pitchFamily="34" charset="0"/>
              </a:rPr>
              <a:t>Uses </a:t>
            </a:r>
            <a:r>
              <a:rPr lang="en-US" sz="2800" b="1" dirty="0">
                <a:latin typeface="+mn-lt"/>
                <a:cs typeface="Segoe UI" panose="020B0502040204020203" pitchFamily="34" charset="0"/>
              </a:rPr>
              <a:t>linear activation</a:t>
            </a:r>
          </a:p>
          <a:p>
            <a:r>
              <a:rPr lang="en-US" sz="2800" dirty="0">
                <a:latin typeface="+mn-lt"/>
                <a:cs typeface="Segoe UI" panose="020B0502040204020203" pitchFamily="34" charset="0"/>
              </a:rPr>
              <a:t>Shifted window MSA, SW-MSA, updates from shifted window mask, from key update  </a:t>
            </a:r>
          </a:p>
          <a:p>
            <a:r>
              <a:rPr lang="en-US" sz="2800" dirty="0">
                <a:latin typeface="+mn-lt"/>
                <a:cs typeface="Segoe UI" panose="020B0502040204020203" pitchFamily="34" charset="0"/>
              </a:rPr>
              <a:t>See paper for details  </a:t>
            </a:r>
          </a:p>
        </p:txBody>
      </p:sp>
      <p:sp>
        <p:nvSpPr>
          <p:cNvPr id="7" name="TextBox 6">
            <a:extLst>
              <a:ext uri="{FF2B5EF4-FFF2-40B4-BE49-F238E27FC236}">
                <a16:creationId xmlns:a16="http://schemas.microsoft.com/office/drawing/2014/main" id="{1412EFB6-B25B-5981-78E3-CB7C75B418C1}"/>
              </a:ext>
            </a:extLst>
          </p:cNvPr>
          <p:cNvSpPr txBox="1"/>
          <p:nvPr/>
        </p:nvSpPr>
        <p:spPr>
          <a:xfrm>
            <a:off x="7522262" y="6427788"/>
            <a:ext cx="2248402" cy="369332"/>
          </a:xfrm>
          <a:prstGeom prst="rect">
            <a:avLst/>
          </a:prstGeom>
          <a:noFill/>
        </p:spPr>
        <p:txBody>
          <a:bodyPr wrap="square" rtlCol="0">
            <a:spAutoFit/>
          </a:bodyPr>
          <a:lstStyle/>
          <a:p>
            <a:r>
              <a:rPr lang="en-US" dirty="0"/>
              <a:t>From </a:t>
            </a:r>
            <a:r>
              <a:rPr lang="en-US" dirty="0">
                <a:hlinkClick r:id="rId3"/>
              </a:rPr>
              <a:t>Lui, et.al., 2021 </a:t>
            </a:r>
            <a:endParaRPr lang="en-US" dirty="0"/>
          </a:p>
        </p:txBody>
      </p:sp>
      <p:pic>
        <p:nvPicPr>
          <p:cNvPr id="8" name="Picture 7">
            <a:extLst>
              <a:ext uri="{FF2B5EF4-FFF2-40B4-BE49-F238E27FC236}">
                <a16:creationId xmlns:a16="http://schemas.microsoft.com/office/drawing/2014/main" id="{C9299771-1EF7-C71C-32F6-F997D5514727}"/>
              </a:ext>
            </a:extLst>
          </p:cNvPr>
          <p:cNvPicPr>
            <a:picLocks noChangeAspect="1"/>
          </p:cNvPicPr>
          <p:nvPr/>
        </p:nvPicPr>
        <p:blipFill>
          <a:blip r:embed="rId4"/>
          <a:stretch>
            <a:fillRect/>
          </a:stretch>
        </p:blipFill>
        <p:spPr>
          <a:xfrm>
            <a:off x="6584281" y="1636267"/>
            <a:ext cx="4593934" cy="4791521"/>
          </a:xfrm>
          <a:prstGeom prst="rect">
            <a:avLst/>
          </a:prstGeom>
        </p:spPr>
      </p:pic>
      <p:cxnSp>
        <p:nvCxnSpPr>
          <p:cNvPr id="9" name="Straight Arrow Connector 8">
            <a:extLst>
              <a:ext uri="{FF2B5EF4-FFF2-40B4-BE49-F238E27FC236}">
                <a16:creationId xmlns:a16="http://schemas.microsoft.com/office/drawing/2014/main" id="{3AD58953-FC7F-51C6-9031-DF5B098F2890}"/>
              </a:ext>
            </a:extLst>
          </p:cNvPr>
          <p:cNvCxnSpPr>
            <a:cxnSpLocks/>
          </p:cNvCxnSpPr>
          <p:nvPr/>
        </p:nvCxnSpPr>
        <p:spPr>
          <a:xfrm flipV="1">
            <a:off x="3993397" y="3348725"/>
            <a:ext cx="3117662" cy="6833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B18C267-E5D0-A66A-3E8B-3370AE45F98B}"/>
              </a:ext>
            </a:extLst>
          </p:cNvPr>
          <p:cNvCxnSpPr>
            <a:cxnSpLocks/>
          </p:cNvCxnSpPr>
          <p:nvPr/>
        </p:nvCxnSpPr>
        <p:spPr>
          <a:xfrm>
            <a:off x="4959927" y="2876204"/>
            <a:ext cx="2072640" cy="15406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24CFEB-4974-9D8D-5F86-B761E55D9089}"/>
              </a:ext>
            </a:extLst>
          </p:cNvPr>
          <p:cNvCxnSpPr>
            <a:cxnSpLocks/>
          </p:cNvCxnSpPr>
          <p:nvPr/>
        </p:nvCxnSpPr>
        <p:spPr>
          <a:xfrm flipV="1">
            <a:off x="5946371" y="4693920"/>
            <a:ext cx="3325091" cy="1995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8787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62987-F7E6-E91E-7DAC-1074DF9EAE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CC5A74-5730-B46B-942A-52D6C9C1DE4E}"/>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SWIN Transformer</a:t>
            </a:r>
          </a:p>
        </p:txBody>
      </p:sp>
      <p:sp>
        <p:nvSpPr>
          <p:cNvPr id="3" name="Content Placeholder 2">
            <a:extLst>
              <a:ext uri="{FF2B5EF4-FFF2-40B4-BE49-F238E27FC236}">
                <a16:creationId xmlns:a16="http://schemas.microsoft.com/office/drawing/2014/main" id="{201C6F8B-4A0D-8641-4B12-6FC419E0E50E}"/>
              </a:ext>
            </a:extLst>
          </p:cNvPr>
          <p:cNvSpPr>
            <a:spLocks noGrp="1"/>
          </p:cNvSpPr>
          <p:nvPr>
            <p:ph sz="quarter" idx="10"/>
          </p:nvPr>
        </p:nvSpPr>
        <p:spPr>
          <a:xfrm>
            <a:off x="378696" y="779049"/>
            <a:ext cx="11525250" cy="557108"/>
          </a:xfrm>
        </p:spPr>
        <p:txBody>
          <a:bodyPr/>
          <a:lstStyle/>
          <a:p>
            <a:pPr marL="0" indent="0">
              <a:buNone/>
            </a:pPr>
            <a:r>
              <a:rPr lang="en-US" sz="2800" dirty="0">
                <a:latin typeface="+mn-lt"/>
                <a:cs typeface="Segoe UI" panose="020B0502040204020203" pitchFamily="34" charset="0"/>
              </a:rPr>
              <a:t>SWIN architecture employs </a:t>
            </a:r>
            <a:r>
              <a:rPr lang="en-US" sz="2800" b="1" dirty="0">
                <a:latin typeface="+mn-lt"/>
                <a:cs typeface="Segoe UI" panose="020B0502040204020203" pitchFamily="34" charset="0"/>
              </a:rPr>
              <a:t>patch merging </a:t>
            </a:r>
            <a:r>
              <a:rPr lang="en-US" sz="2800" dirty="0">
                <a:latin typeface="+mn-lt"/>
                <a:cs typeface="Segoe UI" panose="020B0502040204020203" pitchFamily="34" charset="0"/>
              </a:rPr>
              <a:t>to achieve </a:t>
            </a:r>
            <a:r>
              <a:rPr lang="en-US" sz="2800" b="1" dirty="0">
                <a:latin typeface="+mn-lt"/>
                <a:cs typeface="Segoe UI" panose="020B0502040204020203" pitchFamily="34" charset="0"/>
              </a:rPr>
              <a:t>multi-scale attention  </a:t>
            </a:r>
          </a:p>
        </p:txBody>
      </p:sp>
      <p:pic>
        <p:nvPicPr>
          <p:cNvPr id="5" name="Picture 4">
            <a:extLst>
              <a:ext uri="{FF2B5EF4-FFF2-40B4-BE49-F238E27FC236}">
                <a16:creationId xmlns:a16="http://schemas.microsoft.com/office/drawing/2014/main" id="{33220219-5AC9-C46E-6C72-E6659B35FBBD}"/>
              </a:ext>
            </a:extLst>
          </p:cNvPr>
          <p:cNvPicPr>
            <a:picLocks noChangeAspect="1"/>
          </p:cNvPicPr>
          <p:nvPr/>
        </p:nvPicPr>
        <p:blipFill>
          <a:blip r:embed="rId3"/>
          <a:stretch>
            <a:fillRect/>
          </a:stretch>
        </p:blipFill>
        <p:spPr>
          <a:xfrm>
            <a:off x="177365" y="3113928"/>
            <a:ext cx="11467397" cy="3456220"/>
          </a:xfrm>
          <a:prstGeom prst="rect">
            <a:avLst/>
          </a:prstGeom>
        </p:spPr>
      </p:pic>
      <p:sp>
        <p:nvSpPr>
          <p:cNvPr id="4" name="TextBox 3">
            <a:extLst>
              <a:ext uri="{FF2B5EF4-FFF2-40B4-BE49-F238E27FC236}">
                <a16:creationId xmlns:a16="http://schemas.microsoft.com/office/drawing/2014/main" id="{32CD2A1D-D596-A0CB-C8C0-0FE9910235A6}"/>
              </a:ext>
            </a:extLst>
          </p:cNvPr>
          <p:cNvSpPr txBox="1"/>
          <p:nvPr/>
        </p:nvSpPr>
        <p:spPr>
          <a:xfrm>
            <a:off x="5497526" y="6488668"/>
            <a:ext cx="2215835" cy="369332"/>
          </a:xfrm>
          <a:prstGeom prst="rect">
            <a:avLst/>
          </a:prstGeom>
          <a:noFill/>
        </p:spPr>
        <p:txBody>
          <a:bodyPr wrap="square" rtlCol="0">
            <a:spAutoFit/>
          </a:bodyPr>
          <a:lstStyle/>
          <a:p>
            <a:r>
              <a:rPr lang="en-US" dirty="0"/>
              <a:t>From </a:t>
            </a:r>
            <a:r>
              <a:rPr lang="en-US" dirty="0">
                <a:hlinkClick r:id="rId4"/>
              </a:rPr>
              <a:t>Lui, et.al., 2021 </a:t>
            </a:r>
            <a:endParaRPr lang="en-US" dirty="0"/>
          </a:p>
        </p:txBody>
      </p:sp>
      <p:cxnSp>
        <p:nvCxnSpPr>
          <p:cNvPr id="6" name="Straight Arrow Connector 5">
            <a:extLst>
              <a:ext uri="{FF2B5EF4-FFF2-40B4-BE49-F238E27FC236}">
                <a16:creationId xmlns:a16="http://schemas.microsoft.com/office/drawing/2014/main" id="{40AE345E-F26E-AA07-8FE7-46D0A1BA8DBA}"/>
              </a:ext>
            </a:extLst>
          </p:cNvPr>
          <p:cNvCxnSpPr>
            <a:cxnSpLocks/>
          </p:cNvCxnSpPr>
          <p:nvPr/>
        </p:nvCxnSpPr>
        <p:spPr>
          <a:xfrm flipH="1">
            <a:off x="2527867" y="1894114"/>
            <a:ext cx="150019" cy="21174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7B2959C9-9634-5156-F06F-38DBC5B9AA12}"/>
                  </a:ext>
                </a:extLst>
              </p:cNvPr>
              <p:cNvSpPr txBox="1">
                <a:spLocks/>
              </p:cNvSpPr>
              <p:nvPr/>
            </p:nvSpPr>
            <p:spPr>
              <a:xfrm>
                <a:off x="210203" y="1373671"/>
                <a:ext cx="11862235" cy="58218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800" dirty="0">
                    <a:latin typeface="+mn-lt"/>
                    <a:cs typeface="Segoe UI" panose="020B0502040204020203" pitchFamily="34" charset="0"/>
                  </a:rPr>
                  <a:t>Linear embedding transforms </a:t>
                </a:r>
                <a14:m>
                  <m:oMath xmlns:m="http://schemas.openxmlformats.org/officeDocument/2006/math">
                    <m:r>
                      <a:rPr lang="en-US" sz="2800" b="0" i="1" smtClean="0">
                        <a:latin typeface="Cambria Math" panose="02040503050406030204" pitchFamily="18" charset="0"/>
                        <a:cs typeface="Segoe UI" panose="020B0502040204020203" pitchFamily="34" charset="0"/>
                      </a:rPr>
                      <m:t>4</m:t>
                    </m:r>
                    <m:r>
                      <a:rPr lang="en-US" sz="2800" b="0" i="1" smtClean="0">
                        <a:latin typeface="Cambria Math" panose="02040503050406030204" pitchFamily="18" charset="0"/>
                        <a:ea typeface="Cambria Math" panose="02040503050406030204" pitchFamily="18" charset="0"/>
                        <a:cs typeface="Segoe UI" panose="020B0502040204020203" pitchFamily="34" charset="0"/>
                      </a:rPr>
                      <m:t>×4×3=</m:t>
                    </m:r>
                    <m:r>
                      <a:rPr lang="en-US" sz="2800" b="0" i="1" smtClean="0">
                        <a:latin typeface="Cambria Math" panose="02040503050406030204" pitchFamily="18" charset="0"/>
                        <a:ea typeface="Cambria Math" panose="02040503050406030204" pitchFamily="18" charset="0"/>
                        <a:cs typeface="Segoe UI" panose="020B0502040204020203" pitchFamily="34" charset="0"/>
                      </a:rPr>
                      <m:t>48</m:t>
                    </m:r>
                  </m:oMath>
                </a14:m>
                <a:r>
                  <a:rPr lang="en-US" sz="2800" dirty="0">
                    <a:latin typeface="+mn-lt"/>
                    <a:cs typeface="Segoe UI" panose="020B0502040204020203" pitchFamily="34" charset="0"/>
                  </a:rPr>
                  <a:t> pixel values per patch to C values</a:t>
                </a:r>
                <a:endParaRPr lang="en-US" sz="2800" i="1" dirty="0">
                  <a:latin typeface="+mn-lt"/>
                  <a:cs typeface="Segoe UI" panose="020B0502040204020203" pitchFamily="34" charset="0"/>
                </a:endParaRPr>
              </a:p>
            </p:txBody>
          </p:sp>
        </mc:Choice>
        <mc:Fallback xmlns="">
          <p:sp>
            <p:nvSpPr>
              <p:cNvPr id="7" name="Content Placeholder 2">
                <a:extLst>
                  <a:ext uri="{FF2B5EF4-FFF2-40B4-BE49-F238E27FC236}">
                    <a16:creationId xmlns:a16="http://schemas.microsoft.com/office/drawing/2014/main" id="{7B2959C9-9634-5156-F06F-38DBC5B9AA12}"/>
                  </a:ext>
                </a:extLst>
              </p:cNvPr>
              <p:cNvSpPr txBox="1">
                <a:spLocks noRot="1" noChangeAspect="1" noMove="1" noResize="1" noEditPoints="1" noAdjustHandles="1" noChangeArrowheads="1" noChangeShapeType="1" noTextEdit="1"/>
              </p:cNvSpPr>
              <p:nvPr/>
            </p:nvSpPr>
            <p:spPr>
              <a:xfrm>
                <a:off x="210203" y="1373671"/>
                <a:ext cx="11862235" cy="582184"/>
              </a:xfrm>
              <a:prstGeom prst="rect">
                <a:avLst/>
              </a:prstGeom>
              <a:blipFill>
                <a:blip r:embed="rId5"/>
                <a:stretch>
                  <a:fillRect l="-1028" t="-9375"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6D625903-C707-15E3-DF68-FD81EAFF5936}"/>
                  </a:ext>
                </a:extLst>
              </p:cNvPr>
              <p:cNvSpPr txBox="1">
                <a:spLocks/>
              </p:cNvSpPr>
              <p:nvPr/>
            </p:nvSpPr>
            <p:spPr>
              <a:xfrm>
                <a:off x="3265714" y="1965238"/>
                <a:ext cx="8485849" cy="979759"/>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800" dirty="0">
                    <a:latin typeface="+mn-lt"/>
                    <a:cs typeface="Segoe UI" panose="020B0502040204020203" pitchFamily="34" charset="0"/>
                  </a:rPr>
                  <a:t>Linearly scales by dividing patches and multiplying C by 2</a:t>
                </a:r>
              </a:p>
              <a:p>
                <a:pPr marL="0" indent="0" algn="ctr">
                  <a:spcBef>
                    <a:spcPts val="0"/>
                  </a:spcBef>
                  <a:buNone/>
                </a:pPr>
                <a:r>
                  <a:rPr lang="en-US" sz="2400" dirty="0">
                    <a:latin typeface="+mn-lt"/>
                    <a:cs typeface="Segoe UI" panose="020B0502040204020203" pitchFamily="34" charset="0"/>
                  </a:rPr>
                  <a:t>Patch resolutions </a:t>
                </a:r>
                <a14:m>
                  <m:oMath xmlns:m="http://schemas.openxmlformats.org/officeDocument/2006/math">
                    <m:f>
                      <m:fPr>
                        <m:ctrlPr>
                          <a:rPr lang="en-US" sz="240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1</m:t>
                        </m:r>
                      </m:num>
                      <m:den>
                        <m:r>
                          <a:rPr lang="en-US" sz="2400" b="0" i="1" smtClean="0">
                            <a:latin typeface="Cambria Math" panose="02040503050406030204" pitchFamily="18" charset="0"/>
                            <a:cs typeface="Segoe UI" panose="020B0502040204020203" pitchFamily="34" charset="0"/>
                          </a:rPr>
                          <m:t>4</m:t>
                        </m:r>
                      </m:den>
                    </m:f>
                    <m:r>
                      <a:rPr lang="en-US" sz="2400" b="0" i="1" smtClean="0">
                        <a:latin typeface="Cambria Math" panose="02040503050406030204" pitchFamily="18"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1</m:t>
                        </m:r>
                      </m:num>
                      <m:den>
                        <m:r>
                          <a:rPr lang="en-US" sz="2400" b="0" i="1" smtClean="0">
                            <a:latin typeface="Cambria Math" panose="02040503050406030204" pitchFamily="18" charset="0"/>
                            <a:cs typeface="Segoe UI" panose="020B0502040204020203" pitchFamily="34" charset="0"/>
                          </a:rPr>
                          <m:t>8</m:t>
                        </m:r>
                      </m:den>
                    </m:f>
                    <m:r>
                      <a:rPr lang="en-US" sz="2400" b="0" i="1" smtClean="0">
                        <a:latin typeface="Cambria Math" panose="02040503050406030204" pitchFamily="18"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1</m:t>
                        </m:r>
                      </m:num>
                      <m:den>
                        <m:r>
                          <a:rPr lang="en-US" sz="2400" b="0" i="1" smtClean="0">
                            <a:latin typeface="Cambria Math" panose="02040503050406030204" pitchFamily="18" charset="0"/>
                            <a:cs typeface="Segoe UI" panose="020B0502040204020203" pitchFamily="34" charset="0"/>
                          </a:rPr>
                          <m:t>16</m:t>
                        </m:r>
                      </m:den>
                    </m:f>
                    <m:r>
                      <a:rPr lang="en-US" sz="2400" b="0" i="1" smtClean="0">
                        <a:latin typeface="Cambria Math" panose="02040503050406030204" pitchFamily="18"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1</m:t>
                        </m:r>
                      </m:num>
                      <m:den>
                        <m:r>
                          <a:rPr lang="en-US" sz="2400" b="0" i="1" smtClean="0">
                            <a:latin typeface="Cambria Math" panose="02040503050406030204" pitchFamily="18" charset="0"/>
                            <a:cs typeface="Segoe UI" panose="020B0502040204020203" pitchFamily="34" charset="0"/>
                          </a:rPr>
                          <m:t>32</m:t>
                        </m:r>
                      </m:den>
                    </m:f>
                  </m:oMath>
                </a14:m>
                <a:r>
                  <a:rPr lang="en-US" sz="2400" dirty="0">
                    <a:latin typeface="+mn-lt"/>
                    <a:cs typeface="Segoe UI" panose="020B0502040204020203" pitchFamily="34" charset="0"/>
                  </a:rPr>
                  <a:t> </a:t>
                </a:r>
              </a:p>
            </p:txBody>
          </p:sp>
        </mc:Choice>
        <mc:Fallback xmlns="">
          <p:sp>
            <p:nvSpPr>
              <p:cNvPr id="10" name="Content Placeholder 2">
                <a:extLst>
                  <a:ext uri="{FF2B5EF4-FFF2-40B4-BE49-F238E27FC236}">
                    <a16:creationId xmlns:a16="http://schemas.microsoft.com/office/drawing/2014/main" id="{6D625903-C707-15E3-DF68-FD81EAFF5936}"/>
                  </a:ext>
                </a:extLst>
              </p:cNvPr>
              <p:cNvSpPr txBox="1">
                <a:spLocks noRot="1" noChangeAspect="1" noMove="1" noResize="1" noEditPoints="1" noAdjustHandles="1" noChangeArrowheads="1" noChangeShapeType="1" noTextEdit="1"/>
              </p:cNvSpPr>
              <p:nvPr/>
            </p:nvSpPr>
            <p:spPr>
              <a:xfrm>
                <a:off x="3265714" y="1965238"/>
                <a:ext cx="8485849" cy="979759"/>
              </a:xfrm>
              <a:prstGeom prst="rect">
                <a:avLst/>
              </a:prstGeom>
              <a:blipFill>
                <a:blip r:embed="rId6"/>
                <a:stretch>
                  <a:fillRect l="-1509" t="-5590" r="-216" b="-12422"/>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A40FA5F8-A988-E3D7-E20D-82F047AF6902}"/>
              </a:ext>
            </a:extLst>
          </p:cNvPr>
          <p:cNvCxnSpPr>
            <a:cxnSpLocks/>
            <a:stCxn id="10" idx="2"/>
          </p:cNvCxnSpPr>
          <p:nvPr/>
        </p:nvCxnSpPr>
        <p:spPr>
          <a:xfrm flipH="1">
            <a:off x="7453950" y="2944997"/>
            <a:ext cx="54689" cy="2788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D9277A6-97B0-25F0-D8FA-C6F665C7CADB}"/>
              </a:ext>
            </a:extLst>
          </p:cNvPr>
          <p:cNvCxnSpPr>
            <a:cxnSpLocks/>
            <a:stCxn id="10" idx="2"/>
          </p:cNvCxnSpPr>
          <p:nvPr/>
        </p:nvCxnSpPr>
        <p:spPr>
          <a:xfrm>
            <a:off x="7508639" y="2944997"/>
            <a:ext cx="1273001" cy="3094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30D96D9-57EA-4C2C-65BE-5B05D08E71FA}"/>
              </a:ext>
            </a:extLst>
          </p:cNvPr>
          <p:cNvCxnSpPr>
            <a:cxnSpLocks/>
            <a:stCxn id="10" idx="2"/>
          </p:cNvCxnSpPr>
          <p:nvPr/>
        </p:nvCxnSpPr>
        <p:spPr>
          <a:xfrm>
            <a:off x="7508639" y="2944997"/>
            <a:ext cx="3143800" cy="2909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7326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SWIN Transformer</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5453015" cy="971877"/>
          </a:xfrm>
        </p:spPr>
        <p:txBody>
          <a:bodyPr/>
          <a:lstStyle/>
          <a:p>
            <a:pPr marL="0" indent="0">
              <a:buNone/>
            </a:pPr>
            <a:r>
              <a:rPr lang="en-US" sz="2800" dirty="0">
                <a:latin typeface="+mn-lt"/>
                <a:cs typeface="Segoe UI" panose="020B0502040204020203" pitchFamily="34" charset="0"/>
              </a:rPr>
              <a:t>SWIN achieves near state-of-the-art performance</a:t>
            </a:r>
            <a:endParaRPr lang="en-US" sz="2800" b="1" dirty="0">
              <a:latin typeface="+mn-lt"/>
              <a:cs typeface="Segoe UI" panose="020B0502040204020203" pitchFamily="34" charset="0"/>
            </a:endParaRPr>
          </a:p>
        </p:txBody>
      </p:sp>
      <p:sp>
        <p:nvSpPr>
          <p:cNvPr id="7" name="TextBox 6">
            <a:extLst>
              <a:ext uri="{FF2B5EF4-FFF2-40B4-BE49-F238E27FC236}">
                <a16:creationId xmlns:a16="http://schemas.microsoft.com/office/drawing/2014/main" id="{40F56107-9D63-BDA3-91AC-920FDCB58271}"/>
              </a:ext>
            </a:extLst>
          </p:cNvPr>
          <p:cNvSpPr txBox="1"/>
          <p:nvPr/>
        </p:nvSpPr>
        <p:spPr>
          <a:xfrm>
            <a:off x="3642521" y="4003479"/>
            <a:ext cx="2248402" cy="369332"/>
          </a:xfrm>
          <a:prstGeom prst="rect">
            <a:avLst/>
          </a:prstGeom>
          <a:noFill/>
        </p:spPr>
        <p:txBody>
          <a:bodyPr wrap="square" rtlCol="0">
            <a:spAutoFit/>
          </a:bodyPr>
          <a:lstStyle/>
          <a:p>
            <a:r>
              <a:rPr lang="en-US" dirty="0"/>
              <a:t>From </a:t>
            </a:r>
            <a:r>
              <a:rPr lang="en-US" dirty="0">
                <a:hlinkClick r:id="rId3"/>
              </a:rPr>
              <a:t>Lui, et.al., 2021 </a:t>
            </a:r>
            <a:endParaRPr lang="en-US" dirty="0"/>
          </a:p>
        </p:txBody>
      </p:sp>
      <p:pic>
        <p:nvPicPr>
          <p:cNvPr id="8" name="Picture 7">
            <a:extLst>
              <a:ext uri="{FF2B5EF4-FFF2-40B4-BE49-F238E27FC236}">
                <a16:creationId xmlns:a16="http://schemas.microsoft.com/office/drawing/2014/main" id="{E5B0CEAD-1A2B-D15B-6A01-EE0F97B13911}"/>
              </a:ext>
            </a:extLst>
          </p:cNvPr>
          <p:cNvPicPr>
            <a:picLocks noChangeAspect="1"/>
          </p:cNvPicPr>
          <p:nvPr/>
        </p:nvPicPr>
        <p:blipFill>
          <a:blip r:embed="rId4"/>
          <a:stretch>
            <a:fillRect/>
          </a:stretch>
        </p:blipFill>
        <p:spPr>
          <a:xfrm>
            <a:off x="6503990" y="-3440"/>
            <a:ext cx="4386152" cy="6853363"/>
          </a:xfrm>
          <a:prstGeom prst="rect">
            <a:avLst/>
          </a:prstGeom>
        </p:spPr>
      </p:pic>
    </p:spTree>
    <p:extLst>
      <p:ext uri="{BB962C8B-B14F-4D97-AF65-F5344CB8AC3E}">
        <p14:creationId xmlns:p14="http://schemas.microsoft.com/office/powerpoint/2010/main" val="25337364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C7FB2-4DE4-F7D3-3DD5-BBE26899AB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D7B9AD-5CD7-4FC2-9DF5-BB6B110B3B8F}"/>
              </a:ext>
            </a:extLst>
          </p:cNvPr>
          <p:cNvSpPr>
            <a:spLocks noGrp="1"/>
          </p:cNvSpPr>
          <p:nvPr>
            <p:ph type="ctrTitle"/>
          </p:nvPr>
        </p:nvSpPr>
        <p:spPr>
          <a:xfrm>
            <a:off x="1524000" y="2080381"/>
            <a:ext cx="9835848" cy="1429582"/>
          </a:xfrm>
        </p:spPr>
        <p:txBody>
          <a:bodyPr>
            <a:normAutofit/>
          </a:bodyPr>
          <a:lstStyle/>
          <a:p>
            <a:r>
              <a:rPr lang="en-US" sz="4400" dirty="0">
                <a:latin typeface="+mn-lt"/>
              </a:rPr>
              <a:t>Hybrid CNN +Transformer Models</a:t>
            </a:r>
            <a:br>
              <a:rPr lang="en-US" sz="4400" dirty="0">
                <a:latin typeface="+mn-lt"/>
              </a:rPr>
            </a:br>
            <a:r>
              <a:rPr lang="en-US" sz="4400" dirty="0">
                <a:latin typeface="+mn-lt"/>
              </a:rPr>
              <a:t>Making Transformers Efficient 2 </a:t>
            </a:r>
          </a:p>
        </p:txBody>
      </p:sp>
    </p:spTree>
    <p:extLst>
      <p:ext uri="{BB962C8B-B14F-4D97-AF65-F5344CB8AC3E}">
        <p14:creationId xmlns:p14="http://schemas.microsoft.com/office/powerpoint/2010/main" val="693969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AB3B7-1D83-DFDE-245A-7F096DDE40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52EFCA-C332-0F7E-B65E-D1F7FA0C44DC}"/>
              </a:ext>
            </a:extLst>
          </p:cNvPr>
          <p:cNvSpPr>
            <a:spLocks noGrp="1"/>
          </p:cNvSpPr>
          <p:nvPr>
            <p:ph type="title"/>
          </p:nvPr>
        </p:nvSpPr>
        <p:spPr>
          <a:xfrm>
            <a:off x="379514" y="182216"/>
            <a:ext cx="11524432" cy="633498"/>
          </a:xfrm>
        </p:spPr>
        <p:txBody>
          <a:bodyPr>
            <a:normAutofit/>
          </a:bodyPr>
          <a:lstStyle/>
          <a:p>
            <a:r>
              <a:rPr lang="en-US" sz="4000" dirty="0" err="1">
                <a:latin typeface="Segoe UI" panose="020B0502040204020203" pitchFamily="34" charset="0"/>
                <a:cs typeface="Segoe UI" panose="020B0502040204020203" pitchFamily="34" charset="0"/>
              </a:rPr>
              <a:t>EfficientFormer</a:t>
            </a:r>
            <a:r>
              <a:rPr lang="en-US" sz="4000" dirty="0">
                <a:latin typeface="Segoe UI" panose="020B0502040204020203" pitchFamily="34" charset="0"/>
                <a:cs typeface="Segoe UI" panose="020B0502040204020203" pitchFamily="34" charset="0"/>
              </a:rPr>
              <a:t> V2 </a:t>
            </a:r>
          </a:p>
        </p:txBody>
      </p:sp>
      <p:sp>
        <p:nvSpPr>
          <p:cNvPr id="3" name="Content Placeholder 2">
            <a:extLst>
              <a:ext uri="{FF2B5EF4-FFF2-40B4-BE49-F238E27FC236}">
                <a16:creationId xmlns:a16="http://schemas.microsoft.com/office/drawing/2014/main" id="{BD61164A-2C03-07ED-162F-121C59E311AC}"/>
              </a:ext>
            </a:extLst>
          </p:cNvPr>
          <p:cNvSpPr>
            <a:spLocks noGrp="1"/>
          </p:cNvSpPr>
          <p:nvPr>
            <p:ph sz="quarter" idx="10"/>
          </p:nvPr>
        </p:nvSpPr>
        <p:spPr>
          <a:xfrm>
            <a:off x="379514" y="940525"/>
            <a:ext cx="6041962" cy="5493526"/>
          </a:xfrm>
        </p:spPr>
        <p:txBody>
          <a:bodyPr/>
          <a:lstStyle/>
          <a:p>
            <a:pPr marL="0" indent="0">
              <a:buNone/>
            </a:pPr>
            <a:r>
              <a:rPr lang="en-US" sz="2800" b="1" dirty="0" err="1">
                <a:latin typeface="+mn-lt"/>
                <a:cs typeface="Segoe UI" panose="020B0502040204020203" pitchFamily="34" charset="0"/>
              </a:rPr>
              <a:t>EfficientFormer</a:t>
            </a:r>
            <a:r>
              <a:rPr lang="en-US" sz="2800" b="1" dirty="0">
                <a:latin typeface="+mn-lt"/>
                <a:cs typeface="Segoe UI" panose="020B0502040204020203" pitchFamily="34" charset="0"/>
              </a:rPr>
              <a:t> V2</a:t>
            </a:r>
            <a:r>
              <a:rPr lang="en-US" sz="2800" dirty="0">
                <a:latin typeface="+mn-lt"/>
                <a:cs typeface="Segoe UI" panose="020B0502040204020203" pitchFamily="34" charset="0"/>
              </a:rPr>
              <a:t> optimizes accuracy performance and maintains efficiency using hybrid CNN-transformer architecture   </a:t>
            </a:r>
          </a:p>
          <a:p>
            <a:r>
              <a:rPr lang="en-US" sz="2800" dirty="0">
                <a:latin typeface="+mn-lt"/>
                <a:cs typeface="Segoe UI" panose="020B0502040204020203" pitchFamily="34" charset="0"/>
              </a:rPr>
              <a:t>Optimize performance across 3 dimensions     </a:t>
            </a:r>
          </a:p>
          <a:p>
            <a:pPr lvl="1"/>
            <a:r>
              <a:rPr lang="en-US" sz="2400" b="1" dirty="0">
                <a:latin typeface="+mn-lt"/>
                <a:cs typeface="Segoe UI" panose="020B0502040204020203" pitchFamily="34" charset="0"/>
              </a:rPr>
              <a:t>Complexity and model parameters</a:t>
            </a:r>
          </a:p>
          <a:p>
            <a:pPr lvl="1"/>
            <a:r>
              <a:rPr lang="en-US" sz="2400" b="1" dirty="0">
                <a:latin typeface="+mn-lt"/>
                <a:cs typeface="Segoe UI" panose="020B0502040204020203" pitchFamily="34" charset="0"/>
              </a:rPr>
              <a:t>Inference time and throughput    </a:t>
            </a:r>
          </a:p>
          <a:p>
            <a:pPr lvl="1"/>
            <a:r>
              <a:rPr lang="en-US" sz="2400" b="1" dirty="0">
                <a:latin typeface="+mn-lt"/>
                <a:cs typeface="Segoe UI" panose="020B0502040204020203" pitchFamily="34" charset="0"/>
              </a:rPr>
              <a:t>Accuracy  </a:t>
            </a:r>
            <a:r>
              <a:rPr lang="en-US" sz="2400" dirty="0">
                <a:latin typeface="+mn-lt"/>
                <a:cs typeface="Segoe UI" panose="020B0502040204020203" pitchFamily="34" charset="0"/>
              </a:rPr>
              <a:t> </a:t>
            </a:r>
          </a:p>
          <a:p>
            <a:r>
              <a:rPr lang="en-US" sz="2800" dirty="0">
                <a:latin typeface="+mn-lt"/>
                <a:cs typeface="Segoe UI" panose="020B0502040204020203" pitchFamily="34" charset="0"/>
              </a:rPr>
              <a:t>Key updates for SWIN shifting windows hard to manage on mobile devices</a:t>
            </a:r>
          </a:p>
        </p:txBody>
      </p:sp>
      <p:pic>
        <p:nvPicPr>
          <p:cNvPr id="5" name="Picture 4">
            <a:extLst>
              <a:ext uri="{FF2B5EF4-FFF2-40B4-BE49-F238E27FC236}">
                <a16:creationId xmlns:a16="http://schemas.microsoft.com/office/drawing/2014/main" id="{C1326775-4867-E8CA-1F02-2D1E424A1998}"/>
              </a:ext>
            </a:extLst>
          </p:cNvPr>
          <p:cNvPicPr>
            <a:picLocks noChangeAspect="1"/>
          </p:cNvPicPr>
          <p:nvPr/>
        </p:nvPicPr>
        <p:blipFill>
          <a:blip r:embed="rId3"/>
          <a:stretch>
            <a:fillRect/>
          </a:stretch>
        </p:blipFill>
        <p:spPr>
          <a:xfrm>
            <a:off x="6508562" y="1030715"/>
            <a:ext cx="5532525" cy="5313145"/>
          </a:xfrm>
          <a:prstGeom prst="rect">
            <a:avLst/>
          </a:prstGeom>
        </p:spPr>
      </p:pic>
      <p:sp>
        <p:nvSpPr>
          <p:cNvPr id="6" name="TextBox 5">
            <a:extLst>
              <a:ext uri="{FF2B5EF4-FFF2-40B4-BE49-F238E27FC236}">
                <a16:creationId xmlns:a16="http://schemas.microsoft.com/office/drawing/2014/main" id="{E7E062B6-9148-6590-0802-247D515BF2EF}"/>
              </a:ext>
            </a:extLst>
          </p:cNvPr>
          <p:cNvSpPr txBox="1"/>
          <p:nvPr/>
        </p:nvSpPr>
        <p:spPr>
          <a:xfrm>
            <a:off x="8211359" y="6374195"/>
            <a:ext cx="2248402" cy="369332"/>
          </a:xfrm>
          <a:prstGeom prst="rect">
            <a:avLst/>
          </a:prstGeom>
          <a:noFill/>
        </p:spPr>
        <p:txBody>
          <a:bodyPr wrap="square" rtlCol="0">
            <a:spAutoFit/>
          </a:bodyPr>
          <a:lstStyle/>
          <a:p>
            <a:r>
              <a:rPr lang="en-US" dirty="0"/>
              <a:t>From </a:t>
            </a:r>
            <a:r>
              <a:rPr lang="en-US" dirty="0">
                <a:hlinkClick r:id="rId4"/>
              </a:rPr>
              <a:t>Li, et.al., 2023 </a:t>
            </a:r>
            <a:endParaRPr lang="en-US" dirty="0"/>
          </a:p>
        </p:txBody>
      </p:sp>
    </p:spTree>
    <p:extLst>
      <p:ext uri="{BB962C8B-B14F-4D97-AF65-F5344CB8AC3E}">
        <p14:creationId xmlns:p14="http://schemas.microsoft.com/office/powerpoint/2010/main" val="4054025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734A6-508B-1CC1-7D64-9C12A2E3A2AA}"/>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A4533A81-0CDC-7B32-3BAA-07AEE027463D}"/>
              </a:ext>
            </a:extLst>
          </p:cNvPr>
          <p:cNvPicPr>
            <a:picLocks noChangeAspect="1"/>
          </p:cNvPicPr>
          <p:nvPr/>
        </p:nvPicPr>
        <p:blipFill>
          <a:blip r:embed="rId3"/>
          <a:stretch>
            <a:fillRect/>
          </a:stretch>
        </p:blipFill>
        <p:spPr>
          <a:xfrm>
            <a:off x="58392" y="1514779"/>
            <a:ext cx="4267619" cy="5294235"/>
          </a:xfrm>
          <a:prstGeom prst="rect">
            <a:avLst/>
          </a:prstGeom>
        </p:spPr>
      </p:pic>
      <p:pic>
        <p:nvPicPr>
          <p:cNvPr id="13" name="Picture 12">
            <a:extLst>
              <a:ext uri="{FF2B5EF4-FFF2-40B4-BE49-F238E27FC236}">
                <a16:creationId xmlns:a16="http://schemas.microsoft.com/office/drawing/2014/main" id="{BAAFF669-415C-3DDB-FEED-123F15BAF7E5}"/>
              </a:ext>
            </a:extLst>
          </p:cNvPr>
          <p:cNvPicPr>
            <a:picLocks noChangeAspect="1"/>
          </p:cNvPicPr>
          <p:nvPr/>
        </p:nvPicPr>
        <p:blipFill>
          <a:blip r:embed="rId4"/>
          <a:stretch>
            <a:fillRect/>
          </a:stretch>
        </p:blipFill>
        <p:spPr>
          <a:xfrm>
            <a:off x="4232455" y="1568151"/>
            <a:ext cx="2308863" cy="2508549"/>
          </a:xfrm>
          <a:prstGeom prst="rect">
            <a:avLst/>
          </a:prstGeom>
        </p:spPr>
      </p:pic>
      <p:sp>
        <p:nvSpPr>
          <p:cNvPr id="2" name="Title 1">
            <a:extLst>
              <a:ext uri="{FF2B5EF4-FFF2-40B4-BE49-F238E27FC236}">
                <a16:creationId xmlns:a16="http://schemas.microsoft.com/office/drawing/2014/main" id="{3E82F5F0-ACC0-E4DE-8900-5845CBD0A45D}"/>
              </a:ext>
            </a:extLst>
          </p:cNvPr>
          <p:cNvSpPr>
            <a:spLocks noGrp="1"/>
          </p:cNvSpPr>
          <p:nvPr>
            <p:ph type="title"/>
          </p:nvPr>
        </p:nvSpPr>
        <p:spPr>
          <a:xfrm>
            <a:off x="379514" y="182216"/>
            <a:ext cx="11524432" cy="633498"/>
          </a:xfrm>
        </p:spPr>
        <p:txBody>
          <a:bodyPr>
            <a:normAutofit/>
          </a:bodyPr>
          <a:lstStyle/>
          <a:p>
            <a:r>
              <a:rPr lang="en-US" sz="4000" dirty="0" err="1">
                <a:latin typeface="Segoe UI" panose="020B0502040204020203" pitchFamily="34" charset="0"/>
                <a:cs typeface="Segoe UI" panose="020B0502040204020203" pitchFamily="34" charset="0"/>
              </a:rPr>
              <a:t>EfficientFormer</a:t>
            </a:r>
            <a:r>
              <a:rPr lang="en-US" sz="4000" dirty="0">
                <a:latin typeface="Segoe UI" panose="020B0502040204020203" pitchFamily="34" charset="0"/>
                <a:cs typeface="Segoe UI" panose="020B0502040204020203" pitchFamily="34" charset="0"/>
              </a:rPr>
              <a:t> V2</a:t>
            </a:r>
          </a:p>
        </p:txBody>
      </p:sp>
      <p:sp>
        <p:nvSpPr>
          <p:cNvPr id="3" name="Content Placeholder 2">
            <a:extLst>
              <a:ext uri="{FF2B5EF4-FFF2-40B4-BE49-F238E27FC236}">
                <a16:creationId xmlns:a16="http://schemas.microsoft.com/office/drawing/2014/main" id="{BF9BABBB-D166-E520-D612-37BFF18E8D32}"/>
              </a:ext>
            </a:extLst>
          </p:cNvPr>
          <p:cNvSpPr>
            <a:spLocks noGrp="1"/>
          </p:cNvSpPr>
          <p:nvPr>
            <p:ph sz="quarter" idx="10"/>
          </p:nvPr>
        </p:nvSpPr>
        <p:spPr>
          <a:xfrm>
            <a:off x="379514" y="940526"/>
            <a:ext cx="11525250" cy="627626"/>
          </a:xfrm>
        </p:spPr>
        <p:txBody>
          <a:bodyPr/>
          <a:lstStyle/>
          <a:p>
            <a:pPr marL="0" indent="0">
              <a:buNone/>
            </a:pPr>
            <a:r>
              <a:rPr lang="en-US" sz="2800" dirty="0" err="1">
                <a:latin typeface="+mn-lt"/>
                <a:cs typeface="Segoe UI" panose="020B0502040204020203" pitchFamily="34" charset="0"/>
              </a:rPr>
              <a:t>EfficientFormer</a:t>
            </a:r>
            <a:r>
              <a:rPr lang="en-US" sz="2800" dirty="0">
                <a:latin typeface="+mn-lt"/>
                <a:cs typeface="Segoe UI" panose="020B0502040204020203" pitchFamily="34" charset="0"/>
              </a:rPr>
              <a:t> improves on previous hybrid transformer architectures</a:t>
            </a:r>
            <a:endParaRPr lang="en-US" sz="2800" b="1" dirty="0">
              <a:latin typeface="+mn-lt"/>
              <a:cs typeface="Segoe UI" panose="020B0502040204020203" pitchFamily="34" charset="0"/>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CDFEFCFB-10FA-407E-47F7-8E60DE5F27AC}"/>
                  </a:ext>
                </a:extLst>
              </p:cNvPr>
              <p:cNvSpPr txBox="1">
                <a:spLocks/>
              </p:cNvSpPr>
              <p:nvPr/>
            </p:nvSpPr>
            <p:spPr>
              <a:xfrm>
                <a:off x="7315200" y="1586218"/>
                <a:ext cx="4718957" cy="495609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Token mixer layers replaced with feed forward network (FFN) layers with pure CNNs</a:t>
                </a:r>
              </a:p>
              <a:p>
                <a:r>
                  <a:rPr lang="en-US" sz="2800" dirty="0">
                    <a:latin typeface="+mn-lt"/>
                    <a:cs typeface="Segoe UI" panose="020B0502040204020203" pitchFamily="34" charset="0"/>
                  </a:rPr>
                  <a:t>FFN layer uses </a:t>
                </a:r>
                <a14:m>
                  <m:oMath xmlns:m="http://schemas.openxmlformats.org/officeDocument/2006/math">
                    <m:r>
                      <a:rPr lang="en-US" sz="2800" b="0" i="1" smtClean="0">
                        <a:latin typeface="Cambria Math" panose="02040503050406030204" pitchFamily="18" charset="0"/>
                        <a:cs typeface="Segoe UI" panose="020B0502040204020203" pitchFamily="34" charset="0"/>
                      </a:rPr>
                      <m:t>1</m:t>
                    </m:r>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oMath>
                </a14:m>
                <a:r>
                  <a:rPr lang="en-US" sz="2800" dirty="0">
                    <a:latin typeface="+mn-lt"/>
                    <a:cs typeface="Segoe UI" panose="020B0502040204020203" pitchFamily="34" charset="0"/>
                  </a:rPr>
                  <a:t> COMV layers for up-down sampling</a:t>
                </a:r>
              </a:p>
              <a:p>
                <a:r>
                  <a:rPr lang="en-US" sz="2800" dirty="0" err="1">
                    <a:latin typeface="+mn-lt"/>
                    <a:cs typeface="Segoe UI" panose="020B0502040204020203" pitchFamily="34" charset="0"/>
                  </a:rPr>
                  <a:t>GeLU</a:t>
                </a:r>
                <a:r>
                  <a:rPr lang="en-US" sz="2800" dirty="0">
                    <a:latin typeface="+mn-lt"/>
                    <a:cs typeface="Segoe UI" panose="020B0502040204020203" pitchFamily="34" charset="0"/>
                  </a:rPr>
                  <a:t> activation maintained  </a:t>
                </a:r>
              </a:p>
              <a:p>
                <a:r>
                  <a:rPr lang="en-US" sz="2800" dirty="0">
                    <a:latin typeface="+mn-lt"/>
                    <a:cs typeface="Segoe UI" panose="020B0502040204020203" pitchFamily="34" charset="0"/>
                  </a:rPr>
                  <a:t>Single residual loop  </a:t>
                </a:r>
              </a:p>
            </p:txBody>
          </p:sp>
        </mc:Choice>
        <mc:Fallback xmlns="">
          <p:sp>
            <p:nvSpPr>
              <p:cNvPr id="4" name="Content Placeholder 2">
                <a:extLst>
                  <a:ext uri="{FF2B5EF4-FFF2-40B4-BE49-F238E27FC236}">
                    <a16:creationId xmlns:a16="http://schemas.microsoft.com/office/drawing/2014/main" id="{CDFEFCFB-10FA-407E-47F7-8E60DE5F27AC}"/>
                  </a:ext>
                </a:extLst>
              </p:cNvPr>
              <p:cNvSpPr txBox="1">
                <a:spLocks noRot="1" noChangeAspect="1" noMove="1" noResize="1" noEditPoints="1" noAdjustHandles="1" noChangeArrowheads="1" noChangeShapeType="1" noTextEdit="1"/>
              </p:cNvSpPr>
              <p:nvPr/>
            </p:nvSpPr>
            <p:spPr>
              <a:xfrm>
                <a:off x="7315200" y="1586218"/>
                <a:ext cx="4718957" cy="4956096"/>
              </a:xfrm>
              <a:prstGeom prst="rect">
                <a:avLst/>
              </a:prstGeom>
              <a:blipFill>
                <a:blip r:embed="rId5"/>
                <a:stretch>
                  <a:fillRect l="-2326" t="-1107" r="-206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FB34D1FB-2500-8B3B-3113-97AA53DE8F77}"/>
              </a:ext>
            </a:extLst>
          </p:cNvPr>
          <p:cNvCxnSpPr>
            <a:cxnSpLocks/>
          </p:cNvCxnSpPr>
          <p:nvPr/>
        </p:nvCxnSpPr>
        <p:spPr>
          <a:xfrm flipH="1" flipV="1">
            <a:off x="6460671" y="1779814"/>
            <a:ext cx="985158" cy="76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74F7078-A6BA-C3C5-DDF6-5FF05FFB207C}"/>
              </a:ext>
            </a:extLst>
          </p:cNvPr>
          <p:cNvCxnSpPr>
            <a:cxnSpLocks/>
          </p:cNvCxnSpPr>
          <p:nvPr/>
        </p:nvCxnSpPr>
        <p:spPr>
          <a:xfrm flipH="1" flipV="1">
            <a:off x="6096000" y="2215243"/>
            <a:ext cx="1410040" cy="11266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C43F70D0-BEDA-6424-1E22-4D11AB00E81D}"/>
              </a:ext>
            </a:extLst>
          </p:cNvPr>
          <p:cNvPicPr>
            <a:picLocks noChangeAspect="1"/>
          </p:cNvPicPr>
          <p:nvPr/>
        </p:nvPicPr>
        <p:blipFill>
          <a:blip r:embed="rId6"/>
          <a:stretch>
            <a:fillRect/>
          </a:stretch>
        </p:blipFill>
        <p:spPr>
          <a:xfrm>
            <a:off x="4172244" y="4032959"/>
            <a:ext cx="212377" cy="1850704"/>
          </a:xfrm>
          <a:prstGeom prst="rect">
            <a:avLst/>
          </a:prstGeom>
        </p:spPr>
      </p:pic>
      <p:cxnSp>
        <p:nvCxnSpPr>
          <p:cNvPr id="20" name="Straight Arrow Connector 19">
            <a:extLst>
              <a:ext uri="{FF2B5EF4-FFF2-40B4-BE49-F238E27FC236}">
                <a16:creationId xmlns:a16="http://schemas.microsoft.com/office/drawing/2014/main" id="{FE4746CA-4E5C-63F6-61C8-A55D6004DEDC}"/>
              </a:ext>
            </a:extLst>
          </p:cNvPr>
          <p:cNvCxnSpPr>
            <a:cxnSpLocks/>
          </p:cNvCxnSpPr>
          <p:nvPr/>
        </p:nvCxnSpPr>
        <p:spPr>
          <a:xfrm flipH="1" flipV="1">
            <a:off x="6096000" y="2471057"/>
            <a:ext cx="1410040" cy="18995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F4A640-E513-6483-6090-E6DAB43355D2}"/>
              </a:ext>
            </a:extLst>
          </p:cNvPr>
          <p:cNvCxnSpPr>
            <a:cxnSpLocks/>
          </p:cNvCxnSpPr>
          <p:nvPr/>
        </p:nvCxnSpPr>
        <p:spPr>
          <a:xfrm flipH="1" flipV="1">
            <a:off x="6232071" y="3728357"/>
            <a:ext cx="1213758" cy="1219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1304535-B974-7BB1-CACC-A4F171666DA0}"/>
              </a:ext>
            </a:extLst>
          </p:cNvPr>
          <p:cNvSpPr txBox="1"/>
          <p:nvPr/>
        </p:nvSpPr>
        <p:spPr>
          <a:xfrm>
            <a:off x="4590548" y="6439682"/>
            <a:ext cx="2248402" cy="369332"/>
          </a:xfrm>
          <a:prstGeom prst="rect">
            <a:avLst/>
          </a:prstGeom>
          <a:noFill/>
        </p:spPr>
        <p:txBody>
          <a:bodyPr wrap="square" rtlCol="0">
            <a:spAutoFit/>
          </a:bodyPr>
          <a:lstStyle/>
          <a:p>
            <a:r>
              <a:rPr lang="en-US" dirty="0"/>
              <a:t>From </a:t>
            </a:r>
            <a:r>
              <a:rPr lang="en-US" dirty="0">
                <a:hlinkClick r:id="rId7"/>
              </a:rPr>
              <a:t>Li, et.al., 2023 </a:t>
            </a:r>
            <a:endParaRPr lang="en-US" dirty="0"/>
          </a:p>
        </p:txBody>
      </p:sp>
    </p:spTree>
    <p:extLst>
      <p:ext uri="{BB962C8B-B14F-4D97-AF65-F5344CB8AC3E}">
        <p14:creationId xmlns:p14="http://schemas.microsoft.com/office/powerpoint/2010/main" val="359768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89FCA-9775-8DE6-FE33-6E2913254906}"/>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EBAE5518-B2D9-F418-D618-BE3C13B72213}"/>
              </a:ext>
            </a:extLst>
          </p:cNvPr>
          <p:cNvPicPr>
            <a:picLocks noChangeAspect="1"/>
          </p:cNvPicPr>
          <p:nvPr/>
        </p:nvPicPr>
        <p:blipFill>
          <a:blip r:embed="rId3"/>
          <a:stretch>
            <a:fillRect/>
          </a:stretch>
        </p:blipFill>
        <p:spPr>
          <a:xfrm>
            <a:off x="6732814" y="1782760"/>
            <a:ext cx="5415642" cy="3959022"/>
          </a:xfrm>
          <a:prstGeom prst="rect">
            <a:avLst/>
          </a:prstGeom>
        </p:spPr>
      </p:pic>
      <p:sp>
        <p:nvSpPr>
          <p:cNvPr id="2" name="Title 1">
            <a:extLst>
              <a:ext uri="{FF2B5EF4-FFF2-40B4-BE49-F238E27FC236}">
                <a16:creationId xmlns:a16="http://schemas.microsoft.com/office/drawing/2014/main" id="{CBA00879-50A4-2D49-C0AD-F5B4CB7679C1}"/>
              </a:ext>
            </a:extLst>
          </p:cNvPr>
          <p:cNvSpPr>
            <a:spLocks noGrp="1"/>
          </p:cNvSpPr>
          <p:nvPr>
            <p:ph type="title"/>
          </p:nvPr>
        </p:nvSpPr>
        <p:spPr>
          <a:xfrm>
            <a:off x="379514" y="182216"/>
            <a:ext cx="11524432" cy="633498"/>
          </a:xfrm>
        </p:spPr>
        <p:txBody>
          <a:bodyPr>
            <a:normAutofit/>
          </a:bodyPr>
          <a:lstStyle/>
          <a:p>
            <a:r>
              <a:rPr lang="en-US" sz="4000" dirty="0" err="1">
                <a:latin typeface="Segoe UI" panose="020B0502040204020203" pitchFamily="34" charset="0"/>
                <a:cs typeface="Segoe UI" panose="020B0502040204020203" pitchFamily="34" charset="0"/>
              </a:rPr>
              <a:t>EfficientFormer</a:t>
            </a:r>
            <a:r>
              <a:rPr lang="en-US" sz="4000" dirty="0">
                <a:latin typeface="Segoe UI" panose="020B0502040204020203" pitchFamily="34" charset="0"/>
                <a:cs typeface="Segoe UI" panose="020B0502040204020203" pitchFamily="34" charset="0"/>
              </a:rPr>
              <a:t> V2</a:t>
            </a:r>
          </a:p>
        </p:txBody>
      </p:sp>
      <p:sp>
        <p:nvSpPr>
          <p:cNvPr id="3" name="Content Placeholder 2">
            <a:extLst>
              <a:ext uri="{FF2B5EF4-FFF2-40B4-BE49-F238E27FC236}">
                <a16:creationId xmlns:a16="http://schemas.microsoft.com/office/drawing/2014/main" id="{839083AF-2CDE-12AA-731F-1189BA8001A9}"/>
              </a:ext>
            </a:extLst>
          </p:cNvPr>
          <p:cNvSpPr>
            <a:spLocks noGrp="1"/>
          </p:cNvSpPr>
          <p:nvPr>
            <p:ph sz="quarter" idx="10"/>
          </p:nvPr>
        </p:nvSpPr>
        <p:spPr>
          <a:xfrm>
            <a:off x="379514" y="940526"/>
            <a:ext cx="11525250" cy="565144"/>
          </a:xfrm>
        </p:spPr>
        <p:txBody>
          <a:bodyPr/>
          <a:lstStyle/>
          <a:p>
            <a:pPr marL="0" indent="0">
              <a:buNone/>
            </a:pPr>
            <a:r>
              <a:rPr lang="en-US" sz="2800" dirty="0">
                <a:latin typeface="+mn-lt"/>
                <a:cs typeface="Segoe UI" panose="020B0502040204020203" pitchFamily="34" charset="0"/>
              </a:rPr>
              <a:t>Gaussian error linear units, </a:t>
            </a:r>
            <a:r>
              <a:rPr lang="en-US" sz="2800" dirty="0" err="1">
                <a:latin typeface="+mn-lt"/>
                <a:cs typeface="Segoe UI" panose="020B0502040204020203" pitchFamily="34" charset="0"/>
              </a:rPr>
              <a:t>GeLU</a:t>
            </a:r>
            <a:r>
              <a:rPr lang="en-US" sz="2800" dirty="0">
                <a:latin typeface="+mn-lt"/>
                <a:cs typeface="Segoe UI" panose="020B0502040204020203" pitchFamily="34" charset="0"/>
              </a:rPr>
              <a:t>, activation</a:t>
            </a:r>
            <a:endParaRPr lang="en-US" sz="2800" b="1" dirty="0">
              <a:latin typeface="+mn-lt"/>
              <a:cs typeface="Segoe UI" panose="020B0502040204020203" pitchFamily="34" charset="0"/>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43C06430-8E84-5FDF-596E-C33960C69B12}"/>
                  </a:ext>
                </a:extLst>
              </p:cNvPr>
              <p:cNvSpPr txBox="1">
                <a:spLocks/>
              </p:cNvSpPr>
              <p:nvPr/>
            </p:nvSpPr>
            <p:spPr>
              <a:xfrm>
                <a:off x="468479" y="2709920"/>
                <a:ext cx="5871113" cy="286356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GeLU is a nonlinear activation based on Gaussian error function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𝐺𝑒𝐿𝑈</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 </m:t>
                      </m:r>
                      <m:r>
                        <a:rPr lang="en-US" sz="2800" b="0" i="1" smtClean="0">
                          <a:latin typeface="Cambria Math" panose="02040503050406030204" pitchFamily="18" charset="0"/>
                          <a:cs typeface="Segoe UI" panose="020B0502040204020203" pitchFamily="34" charset="0"/>
                        </a:rPr>
                        <m:t>𝑃</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𝑋</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d>
                    </m:oMath>
                  </m:oMathPara>
                </a14:m>
                <a:endParaRPr lang="en-US" sz="2800" dirty="0">
                  <a:latin typeface="+mn-lt"/>
                  <a:cs typeface="Segoe UI" panose="020B0502040204020203" pitchFamily="34" charset="0"/>
                </a:endParaRPr>
              </a:p>
              <a:p>
                <a:r>
                  <a:rPr lang="en-US" sz="2800" dirty="0" err="1">
                    <a:latin typeface="+mn-lt"/>
                    <a:cs typeface="Segoe UI" panose="020B0502040204020203" pitchFamily="34" charset="0"/>
                  </a:rPr>
                  <a:t>GeLU</a:t>
                </a:r>
                <a:r>
                  <a:rPr lang="en-US" sz="2800" dirty="0">
                    <a:latin typeface="+mn-lt"/>
                    <a:cs typeface="Segoe UI" panose="020B0502040204020203" pitchFamily="34" charset="0"/>
                  </a:rPr>
                  <a:t> has smooth transition at 0 </a:t>
                </a:r>
                <a:endParaRPr lang="en-US" sz="2800" b="1" dirty="0">
                  <a:latin typeface="+mn-lt"/>
                  <a:cs typeface="Segoe UI" panose="020B0502040204020203" pitchFamily="34" charset="0"/>
                </a:endParaRPr>
              </a:p>
              <a:p>
                <a:r>
                  <a:rPr lang="en-US" sz="2800" dirty="0">
                    <a:latin typeface="+mn-lt"/>
                    <a:cs typeface="Segoe UI" panose="020B0502040204020203" pitchFamily="34" charset="0"/>
                  </a:rPr>
                  <a:t>No vanishing gradient around 0</a:t>
                </a:r>
              </a:p>
            </p:txBody>
          </p:sp>
        </mc:Choice>
        <mc:Fallback xmlns="">
          <p:sp>
            <p:nvSpPr>
              <p:cNvPr id="4" name="Content Placeholder 2">
                <a:extLst>
                  <a:ext uri="{FF2B5EF4-FFF2-40B4-BE49-F238E27FC236}">
                    <a16:creationId xmlns:a16="http://schemas.microsoft.com/office/drawing/2014/main" id="{43C06430-8E84-5FDF-596E-C33960C69B12}"/>
                  </a:ext>
                </a:extLst>
              </p:cNvPr>
              <p:cNvSpPr txBox="1">
                <a:spLocks noRot="1" noChangeAspect="1" noMove="1" noResize="1" noEditPoints="1" noAdjustHandles="1" noChangeArrowheads="1" noChangeShapeType="1" noTextEdit="1"/>
              </p:cNvSpPr>
              <p:nvPr/>
            </p:nvSpPr>
            <p:spPr>
              <a:xfrm>
                <a:off x="468479" y="2709920"/>
                <a:ext cx="5871113" cy="2863566"/>
              </a:xfrm>
              <a:prstGeom prst="rect">
                <a:avLst/>
              </a:prstGeom>
              <a:blipFill>
                <a:blip r:embed="rId4"/>
                <a:stretch>
                  <a:fillRect l="-1869" t="-2132" r="-1661"/>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41DD9C1-607A-66EB-D4E4-2F2D554E3310}"/>
              </a:ext>
            </a:extLst>
          </p:cNvPr>
          <p:cNvSpPr txBox="1"/>
          <p:nvPr/>
        </p:nvSpPr>
        <p:spPr>
          <a:xfrm>
            <a:off x="7962700" y="5796628"/>
            <a:ext cx="2438599" cy="369332"/>
          </a:xfrm>
          <a:prstGeom prst="rect">
            <a:avLst/>
          </a:prstGeom>
          <a:noFill/>
        </p:spPr>
        <p:txBody>
          <a:bodyPr wrap="square" rtlCol="0">
            <a:spAutoFit/>
          </a:bodyPr>
          <a:lstStyle/>
          <a:p>
            <a:r>
              <a:rPr lang="en-US" dirty="0">
                <a:hlinkClick r:id="rId5"/>
              </a:rPr>
              <a:t>From Papers With Code</a:t>
            </a:r>
            <a:endParaRPr lang="en-US" dirty="0"/>
          </a:p>
        </p:txBody>
      </p:sp>
      <p:cxnSp>
        <p:nvCxnSpPr>
          <p:cNvPr id="5" name="Straight Arrow Connector 4">
            <a:extLst>
              <a:ext uri="{FF2B5EF4-FFF2-40B4-BE49-F238E27FC236}">
                <a16:creationId xmlns:a16="http://schemas.microsoft.com/office/drawing/2014/main" id="{C87FCB3D-5F5C-F569-C686-4A0F3CEEC5F8}"/>
              </a:ext>
            </a:extLst>
          </p:cNvPr>
          <p:cNvCxnSpPr>
            <a:cxnSpLocks/>
          </p:cNvCxnSpPr>
          <p:nvPr/>
        </p:nvCxnSpPr>
        <p:spPr>
          <a:xfrm flipV="1">
            <a:off x="5633357" y="3976494"/>
            <a:ext cx="4169229" cy="4504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879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EAC11B-2312-1B26-B158-51B58AB0AC55}"/>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AFC17068-30AB-9EBA-9C6F-4F9DBA4D9BA3}"/>
              </a:ext>
            </a:extLst>
          </p:cNvPr>
          <p:cNvPicPr>
            <a:picLocks noChangeAspect="1"/>
          </p:cNvPicPr>
          <p:nvPr/>
        </p:nvPicPr>
        <p:blipFill>
          <a:blip r:embed="rId3"/>
          <a:stretch>
            <a:fillRect/>
          </a:stretch>
        </p:blipFill>
        <p:spPr>
          <a:xfrm>
            <a:off x="4172244" y="3945048"/>
            <a:ext cx="2134843" cy="2796345"/>
          </a:xfrm>
          <a:prstGeom prst="rect">
            <a:avLst/>
          </a:prstGeom>
        </p:spPr>
      </p:pic>
      <p:sp>
        <p:nvSpPr>
          <p:cNvPr id="2" name="Title 1">
            <a:extLst>
              <a:ext uri="{FF2B5EF4-FFF2-40B4-BE49-F238E27FC236}">
                <a16:creationId xmlns:a16="http://schemas.microsoft.com/office/drawing/2014/main" id="{E4F2B6FB-8704-1EE4-1F21-CFA788175787}"/>
              </a:ext>
            </a:extLst>
          </p:cNvPr>
          <p:cNvSpPr>
            <a:spLocks noGrp="1"/>
          </p:cNvSpPr>
          <p:nvPr>
            <p:ph type="title"/>
          </p:nvPr>
        </p:nvSpPr>
        <p:spPr>
          <a:xfrm>
            <a:off x="379514" y="182216"/>
            <a:ext cx="11524432" cy="633498"/>
          </a:xfrm>
        </p:spPr>
        <p:txBody>
          <a:bodyPr>
            <a:normAutofit/>
          </a:bodyPr>
          <a:lstStyle/>
          <a:p>
            <a:r>
              <a:rPr lang="en-US" sz="4000" dirty="0" err="1">
                <a:latin typeface="Segoe UI" panose="020B0502040204020203" pitchFamily="34" charset="0"/>
                <a:cs typeface="Segoe UI" panose="020B0502040204020203" pitchFamily="34" charset="0"/>
              </a:rPr>
              <a:t>EfficientFormer</a:t>
            </a:r>
            <a:r>
              <a:rPr lang="en-US" sz="4000" dirty="0">
                <a:latin typeface="Segoe UI" panose="020B0502040204020203" pitchFamily="34" charset="0"/>
                <a:cs typeface="Segoe UI" panose="020B0502040204020203" pitchFamily="34" charset="0"/>
              </a:rPr>
              <a:t> V2</a:t>
            </a:r>
          </a:p>
        </p:txBody>
      </p:sp>
      <p:sp>
        <p:nvSpPr>
          <p:cNvPr id="3" name="Content Placeholder 2">
            <a:extLst>
              <a:ext uri="{FF2B5EF4-FFF2-40B4-BE49-F238E27FC236}">
                <a16:creationId xmlns:a16="http://schemas.microsoft.com/office/drawing/2014/main" id="{C8BE45A5-CF6F-F3D0-AABD-E29AE2C9E837}"/>
              </a:ext>
            </a:extLst>
          </p:cNvPr>
          <p:cNvSpPr>
            <a:spLocks noGrp="1"/>
          </p:cNvSpPr>
          <p:nvPr>
            <p:ph sz="quarter" idx="10"/>
          </p:nvPr>
        </p:nvSpPr>
        <p:spPr>
          <a:xfrm>
            <a:off x="423057" y="924272"/>
            <a:ext cx="11525250" cy="627626"/>
          </a:xfrm>
        </p:spPr>
        <p:txBody>
          <a:bodyPr/>
          <a:lstStyle/>
          <a:p>
            <a:pPr marL="0" indent="0">
              <a:buNone/>
            </a:pPr>
            <a:r>
              <a:rPr lang="en-US" sz="2800" dirty="0" err="1">
                <a:latin typeface="+mn-lt"/>
                <a:cs typeface="Segoe UI" panose="020B0502040204020203" pitchFamily="34" charset="0"/>
              </a:rPr>
              <a:t>EfficientFormer</a:t>
            </a:r>
            <a:r>
              <a:rPr lang="en-US" sz="2800" dirty="0">
                <a:latin typeface="+mn-lt"/>
                <a:cs typeface="Segoe UI" panose="020B0502040204020203" pitchFamily="34" charset="0"/>
              </a:rPr>
              <a:t> improves on previous hybrid transformer architectures</a:t>
            </a:r>
            <a:endParaRPr lang="en-US" sz="2800" b="1" dirty="0">
              <a:latin typeface="+mn-lt"/>
              <a:cs typeface="Segoe UI" panose="020B0502040204020203" pitchFamily="34" charset="0"/>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7011B56F-AC81-4829-788A-6A400B4FDE55}"/>
                  </a:ext>
                </a:extLst>
              </p:cNvPr>
              <p:cNvSpPr txBox="1">
                <a:spLocks/>
              </p:cNvSpPr>
              <p:nvPr/>
            </p:nvSpPr>
            <p:spPr>
              <a:xfrm>
                <a:off x="7315200" y="1586218"/>
                <a:ext cx="4718957" cy="495609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Modified MHSA block boosts performance by 0.3% with no increase in complexity or latency</a:t>
                </a:r>
              </a:p>
              <a:p>
                <a14:m>
                  <m:oMath xmlns:m="http://schemas.openxmlformats.org/officeDocument/2006/math">
                    <m:r>
                      <a:rPr lang="en-US" sz="2800" b="0" i="1" smtClean="0">
                        <a:latin typeface="Cambria Math" panose="02040503050406030204" pitchFamily="18" charset="0"/>
                        <a:cs typeface="Segoe UI" panose="020B0502040204020203" pitchFamily="34" charset="0"/>
                      </a:rPr>
                      <m:t>3</m:t>
                    </m:r>
                    <m:r>
                      <a:rPr lang="en-US" sz="2800" b="0" i="1" smtClean="0">
                        <a:latin typeface="Cambria Math" panose="02040503050406030204" pitchFamily="18" charset="0"/>
                        <a:ea typeface="Cambria Math" panose="02040503050406030204" pitchFamily="18" charset="0"/>
                        <a:cs typeface="Segoe UI" panose="020B0502040204020203" pitchFamily="34" charset="0"/>
                      </a:rPr>
                      <m:t>×3</m:t>
                    </m:r>
                  </m:oMath>
                </a14:m>
                <a:r>
                  <a:rPr lang="en-US" sz="2800" dirty="0">
                    <a:latin typeface="+mn-lt"/>
                    <a:cs typeface="Segoe UI" panose="020B0502040204020203" pitchFamily="34" charset="0"/>
                  </a:rPr>
                  <a:t> DW CONV adds </a:t>
                </a:r>
                <a:r>
                  <a:rPr lang="en-US" sz="2800" b="1" dirty="0">
                    <a:latin typeface="+mn-lt"/>
                    <a:cs typeface="Segoe UI" panose="020B0502040204020203" pitchFamily="34" charset="0"/>
                  </a:rPr>
                  <a:t>local information </a:t>
                </a:r>
                <a:r>
                  <a:rPr lang="en-US" sz="2800" dirty="0">
                    <a:latin typeface="+mn-lt"/>
                    <a:cs typeface="Segoe UI" panose="020B0502040204020203" pitchFamily="34" charset="0"/>
                  </a:rPr>
                  <a:t>to values, V</a:t>
                </a:r>
              </a:p>
              <a:p>
                <a:r>
                  <a:rPr lang="en-US" sz="2800" dirty="0">
                    <a:latin typeface="+mn-lt"/>
                    <a:cs typeface="Segoe UI" panose="020B0502040204020203" pitchFamily="34" charset="0"/>
                  </a:rPr>
                  <a:t>MLP add communications between heads, a.k.a. a </a:t>
                </a:r>
                <a:r>
                  <a:rPr lang="en-US" sz="2800" b="1" dirty="0">
                    <a:latin typeface="+mn-lt"/>
                    <a:cs typeface="Segoe UI" panose="020B0502040204020203" pitchFamily="34" charset="0"/>
                  </a:rPr>
                  <a:t>talking head</a:t>
                </a:r>
              </a:p>
            </p:txBody>
          </p:sp>
        </mc:Choice>
        <mc:Fallback xmlns="">
          <p:sp>
            <p:nvSpPr>
              <p:cNvPr id="4" name="Content Placeholder 2">
                <a:extLst>
                  <a:ext uri="{FF2B5EF4-FFF2-40B4-BE49-F238E27FC236}">
                    <a16:creationId xmlns:a16="http://schemas.microsoft.com/office/drawing/2014/main" id="{7011B56F-AC81-4829-788A-6A400B4FDE55}"/>
                  </a:ext>
                </a:extLst>
              </p:cNvPr>
              <p:cNvSpPr txBox="1">
                <a:spLocks noRot="1" noChangeAspect="1" noMove="1" noResize="1" noEditPoints="1" noAdjustHandles="1" noChangeArrowheads="1" noChangeShapeType="1" noTextEdit="1"/>
              </p:cNvSpPr>
              <p:nvPr/>
            </p:nvSpPr>
            <p:spPr>
              <a:xfrm>
                <a:off x="7315200" y="1586218"/>
                <a:ext cx="4718957" cy="4956096"/>
              </a:xfrm>
              <a:prstGeom prst="rect">
                <a:avLst/>
              </a:prstGeom>
              <a:blipFill>
                <a:blip r:embed="rId4"/>
                <a:stretch>
                  <a:fillRect l="-2326" t="-1107" r="-4005"/>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A5F49BE5-4A42-6578-01D4-3D03C06419EE}"/>
              </a:ext>
            </a:extLst>
          </p:cNvPr>
          <p:cNvCxnSpPr>
            <a:cxnSpLocks/>
          </p:cNvCxnSpPr>
          <p:nvPr/>
        </p:nvCxnSpPr>
        <p:spPr>
          <a:xfrm flipH="1">
            <a:off x="5545211" y="1766832"/>
            <a:ext cx="1960829" cy="2238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4124B28-DC51-AAFF-0C80-D7AF88AA28BA}"/>
              </a:ext>
            </a:extLst>
          </p:cNvPr>
          <p:cNvCxnSpPr>
            <a:cxnSpLocks/>
          </p:cNvCxnSpPr>
          <p:nvPr/>
        </p:nvCxnSpPr>
        <p:spPr>
          <a:xfrm flipH="1">
            <a:off x="5021036" y="3728357"/>
            <a:ext cx="2424793" cy="16114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1E49EDC-E282-91D0-EDAF-E23BDC16524C}"/>
              </a:ext>
            </a:extLst>
          </p:cNvPr>
          <p:cNvPicPr>
            <a:picLocks noChangeAspect="1"/>
          </p:cNvPicPr>
          <p:nvPr/>
        </p:nvPicPr>
        <p:blipFill>
          <a:blip r:embed="rId5"/>
          <a:stretch>
            <a:fillRect/>
          </a:stretch>
        </p:blipFill>
        <p:spPr>
          <a:xfrm>
            <a:off x="58392" y="1514779"/>
            <a:ext cx="4267619" cy="5294235"/>
          </a:xfrm>
          <a:prstGeom prst="rect">
            <a:avLst/>
          </a:prstGeom>
        </p:spPr>
      </p:pic>
      <p:pic>
        <p:nvPicPr>
          <p:cNvPr id="15" name="Picture 14">
            <a:extLst>
              <a:ext uri="{FF2B5EF4-FFF2-40B4-BE49-F238E27FC236}">
                <a16:creationId xmlns:a16="http://schemas.microsoft.com/office/drawing/2014/main" id="{F8D00728-6DBD-D12F-B80C-4AA449218071}"/>
              </a:ext>
            </a:extLst>
          </p:cNvPr>
          <p:cNvPicPr>
            <a:picLocks noChangeAspect="1"/>
          </p:cNvPicPr>
          <p:nvPr/>
        </p:nvPicPr>
        <p:blipFill>
          <a:blip r:embed="rId6"/>
          <a:stretch>
            <a:fillRect/>
          </a:stretch>
        </p:blipFill>
        <p:spPr>
          <a:xfrm>
            <a:off x="4172244" y="4032959"/>
            <a:ext cx="212377" cy="1850704"/>
          </a:xfrm>
          <a:prstGeom prst="rect">
            <a:avLst/>
          </a:prstGeom>
        </p:spPr>
      </p:pic>
      <p:cxnSp>
        <p:nvCxnSpPr>
          <p:cNvPr id="20" name="Straight Arrow Connector 19">
            <a:extLst>
              <a:ext uri="{FF2B5EF4-FFF2-40B4-BE49-F238E27FC236}">
                <a16:creationId xmlns:a16="http://schemas.microsoft.com/office/drawing/2014/main" id="{8467F497-1F99-0086-AF78-97033C3BC060}"/>
              </a:ext>
            </a:extLst>
          </p:cNvPr>
          <p:cNvCxnSpPr>
            <a:cxnSpLocks/>
          </p:cNvCxnSpPr>
          <p:nvPr/>
        </p:nvCxnSpPr>
        <p:spPr>
          <a:xfrm flipH="1">
            <a:off x="6307087" y="4795157"/>
            <a:ext cx="1138742" cy="7511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1FB9A4-FE17-E53A-2A0C-DEC828C87FBD}"/>
              </a:ext>
            </a:extLst>
          </p:cNvPr>
          <p:cNvCxnSpPr>
            <a:cxnSpLocks/>
          </p:cNvCxnSpPr>
          <p:nvPr/>
        </p:nvCxnSpPr>
        <p:spPr>
          <a:xfrm flipH="1">
            <a:off x="6210300" y="4795157"/>
            <a:ext cx="1235529" cy="11865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1A697C1-DFD5-0ED4-AD25-791A939449FA}"/>
              </a:ext>
            </a:extLst>
          </p:cNvPr>
          <p:cNvSpPr txBox="1"/>
          <p:nvPr/>
        </p:nvSpPr>
        <p:spPr>
          <a:xfrm>
            <a:off x="4371773" y="1709448"/>
            <a:ext cx="2248402" cy="369332"/>
          </a:xfrm>
          <a:prstGeom prst="rect">
            <a:avLst/>
          </a:prstGeom>
          <a:noFill/>
        </p:spPr>
        <p:txBody>
          <a:bodyPr wrap="square" rtlCol="0">
            <a:spAutoFit/>
          </a:bodyPr>
          <a:lstStyle/>
          <a:p>
            <a:r>
              <a:rPr lang="en-US" dirty="0"/>
              <a:t>From </a:t>
            </a:r>
            <a:r>
              <a:rPr lang="en-US" dirty="0">
                <a:hlinkClick r:id="rId7"/>
              </a:rPr>
              <a:t>Li, et.al., 2023 </a:t>
            </a:r>
            <a:endParaRPr lang="en-US" dirty="0"/>
          </a:p>
        </p:txBody>
      </p:sp>
    </p:spTree>
    <p:extLst>
      <p:ext uri="{BB962C8B-B14F-4D97-AF65-F5344CB8AC3E}">
        <p14:creationId xmlns:p14="http://schemas.microsoft.com/office/powerpoint/2010/main" val="273949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B3D9D-1C63-3D28-C8E7-D746723432FA}"/>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61823BC5-BC89-03DD-E665-80F00E169569}"/>
              </a:ext>
            </a:extLst>
          </p:cNvPr>
          <p:cNvSpPr>
            <a:spLocks noGrp="1"/>
          </p:cNvSpPr>
          <p:nvPr>
            <p:ph type="subTitle" idx="1"/>
          </p:nvPr>
        </p:nvSpPr>
        <p:spPr>
          <a:xfrm>
            <a:off x="1485165" y="1784284"/>
            <a:ext cx="9685343" cy="2015419"/>
          </a:xfrm>
        </p:spPr>
        <p:txBody>
          <a:bodyPr>
            <a:normAutofit/>
          </a:bodyPr>
          <a:lstStyle/>
          <a:p>
            <a:pPr algn="ctr"/>
            <a:r>
              <a:rPr lang="en-US" sz="4400" b="1" dirty="0"/>
              <a:t>Data Augmentation</a:t>
            </a:r>
          </a:p>
        </p:txBody>
      </p:sp>
    </p:spTree>
    <p:extLst>
      <p:ext uri="{BB962C8B-B14F-4D97-AF65-F5344CB8AC3E}">
        <p14:creationId xmlns:p14="http://schemas.microsoft.com/office/powerpoint/2010/main" val="29804942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6F7AB-2E65-C110-C40E-472913CD62F5}"/>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A8766EE0-D70F-42CD-3664-83F24326A52A}"/>
              </a:ext>
            </a:extLst>
          </p:cNvPr>
          <p:cNvPicPr>
            <a:picLocks noChangeAspect="1"/>
          </p:cNvPicPr>
          <p:nvPr/>
        </p:nvPicPr>
        <p:blipFill>
          <a:blip r:embed="rId3"/>
          <a:stretch>
            <a:fillRect/>
          </a:stretch>
        </p:blipFill>
        <p:spPr>
          <a:xfrm>
            <a:off x="578906" y="1469702"/>
            <a:ext cx="1428572" cy="5322984"/>
          </a:xfrm>
          <a:prstGeom prst="rect">
            <a:avLst/>
          </a:prstGeom>
        </p:spPr>
      </p:pic>
      <p:sp>
        <p:nvSpPr>
          <p:cNvPr id="2" name="Title 1">
            <a:extLst>
              <a:ext uri="{FF2B5EF4-FFF2-40B4-BE49-F238E27FC236}">
                <a16:creationId xmlns:a16="http://schemas.microsoft.com/office/drawing/2014/main" id="{7C973AAD-5531-0CFD-063E-ED904758AE09}"/>
              </a:ext>
            </a:extLst>
          </p:cNvPr>
          <p:cNvSpPr>
            <a:spLocks noGrp="1"/>
          </p:cNvSpPr>
          <p:nvPr>
            <p:ph type="title"/>
          </p:nvPr>
        </p:nvSpPr>
        <p:spPr>
          <a:xfrm>
            <a:off x="379514" y="182216"/>
            <a:ext cx="11524432" cy="633498"/>
          </a:xfrm>
        </p:spPr>
        <p:txBody>
          <a:bodyPr>
            <a:normAutofit/>
          </a:bodyPr>
          <a:lstStyle/>
          <a:p>
            <a:r>
              <a:rPr lang="en-US" sz="4000" dirty="0" err="1">
                <a:latin typeface="Segoe UI" panose="020B0502040204020203" pitchFamily="34" charset="0"/>
                <a:cs typeface="Segoe UI" panose="020B0502040204020203" pitchFamily="34" charset="0"/>
              </a:rPr>
              <a:t>EfficientFormer</a:t>
            </a:r>
            <a:r>
              <a:rPr lang="en-US" sz="4000" dirty="0">
                <a:latin typeface="Segoe UI" panose="020B0502040204020203" pitchFamily="34" charset="0"/>
                <a:cs typeface="Segoe UI" panose="020B0502040204020203" pitchFamily="34" charset="0"/>
              </a:rPr>
              <a:t> V2</a:t>
            </a:r>
          </a:p>
        </p:txBody>
      </p:sp>
      <p:sp>
        <p:nvSpPr>
          <p:cNvPr id="3" name="Content Placeholder 2">
            <a:extLst>
              <a:ext uri="{FF2B5EF4-FFF2-40B4-BE49-F238E27FC236}">
                <a16:creationId xmlns:a16="http://schemas.microsoft.com/office/drawing/2014/main" id="{AAC4FEBF-EB43-6D00-E01F-605BE2429DFB}"/>
              </a:ext>
            </a:extLst>
          </p:cNvPr>
          <p:cNvSpPr>
            <a:spLocks noGrp="1"/>
          </p:cNvSpPr>
          <p:nvPr>
            <p:ph sz="quarter" idx="10"/>
          </p:nvPr>
        </p:nvSpPr>
        <p:spPr>
          <a:xfrm>
            <a:off x="423057" y="924272"/>
            <a:ext cx="11525250" cy="627626"/>
          </a:xfrm>
        </p:spPr>
        <p:txBody>
          <a:bodyPr/>
          <a:lstStyle/>
          <a:p>
            <a:pPr marL="0" indent="0">
              <a:buNone/>
            </a:pPr>
            <a:r>
              <a:rPr lang="en-US" sz="2800" dirty="0" err="1">
                <a:latin typeface="+mn-lt"/>
                <a:cs typeface="Segoe UI" panose="020B0502040204020203" pitchFamily="34" charset="0"/>
              </a:rPr>
              <a:t>EfficientFormer</a:t>
            </a:r>
            <a:r>
              <a:rPr lang="en-US" sz="2800" dirty="0">
                <a:latin typeface="+mn-lt"/>
                <a:cs typeface="Segoe UI" panose="020B0502040204020203" pitchFamily="34" charset="0"/>
              </a:rPr>
              <a:t> improves on previous hybrid transformer architectures</a:t>
            </a:r>
            <a:endParaRPr lang="en-US" sz="2800" b="1" dirty="0">
              <a:latin typeface="+mn-lt"/>
              <a:cs typeface="Segoe UI" panose="020B0502040204020203" pitchFamily="34" charset="0"/>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46857426-4894-C430-F68E-5D90954E0F6C}"/>
                  </a:ext>
                </a:extLst>
              </p:cNvPr>
              <p:cNvSpPr txBox="1">
                <a:spLocks/>
              </p:cNvSpPr>
              <p:nvPr/>
            </p:nvSpPr>
            <p:spPr>
              <a:xfrm>
                <a:off x="7315200" y="1586218"/>
                <a:ext cx="4718957" cy="495609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4-Layer model found to provide optimal trade-off of complexity, latency, and accuracy </a:t>
                </a:r>
              </a:p>
              <a:p>
                <a:r>
                  <a:rPr lang="en-US" sz="2800" dirty="0">
                    <a:latin typeface="+mn-lt"/>
                    <a:cs typeface="Segoe UI" panose="020B0502040204020203" pitchFamily="34" charset="0"/>
                  </a:rPr>
                  <a:t>Layer scales of </a:t>
                </a:r>
                <a14:m>
                  <m:oMath xmlns:m="http://schemas.openxmlformats.org/officeDocument/2006/math">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4</m:t>
                        </m:r>
                      </m:den>
                    </m:f>
                    <m:r>
                      <a:rPr lang="en-US" sz="2800" b="0" i="0" smtClean="0">
                        <a:latin typeface="Cambria Math" panose="02040503050406030204" pitchFamily="18" charset="0"/>
                        <a:cs typeface="Segoe UI" panose="020B0502040204020203" pitchFamily="34" charset="0"/>
                      </a:rPr>
                      <m:t>,</m:t>
                    </m:r>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8</m:t>
                        </m:r>
                      </m:den>
                    </m:f>
                    <m:r>
                      <a:rPr lang="en-US" sz="2800" b="0" i="0" smtClean="0">
                        <a:latin typeface="Cambria Math" panose="02040503050406030204" pitchFamily="18" charset="0"/>
                        <a:cs typeface="Segoe UI" panose="020B0502040204020203" pitchFamily="34" charset="0"/>
                      </a:rPr>
                      <m:t>,</m:t>
                    </m:r>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16</m:t>
                        </m:r>
                      </m:den>
                    </m:f>
                    <m:r>
                      <a:rPr lang="en-US" sz="2800" b="0" i="0" smtClean="0">
                        <a:latin typeface="Cambria Math" panose="02040503050406030204" pitchFamily="18" charset="0"/>
                        <a:cs typeface="Segoe UI" panose="020B0502040204020203" pitchFamily="34" charset="0"/>
                      </a:rPr>
                      <m:t>,</m:t>
                    </m:r>
                    <m:f>
                      <m:fPr>
                        <m:ctrlPr>
                          <a:rPr lang="en-US" sz="280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32</m:t>
                        </m:r>
                      </m:den>
                    </m:f>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2 local FFN layers provide inductive bias from CNN</a:t>
                </a:r>
              </a:p>
              <a:p>
                <a:r>
                  <a:rPr lang="en-US" sz="2800" dirty="0">
                    <a:latin typeface="+mn-lt"/>
                    <a:cs typeface="Segoe UI" panose="020B0502040204020203" pitchFamily="34" charset="0"/>
                  </a:rPr>
                  <a:t>2 local-global attention layers</a:t>
                </a:r>
                <a:endParaRPr lang="en-US" sz="2800" b="1" dirty="0">
                  <a:latin typeface="+mn-lt"/>
                  <a:cs typeface="Segoe UI" panose="020B0502040204020203" pitchFamily="34" charset="0"/>
                </a:endParaRPr>
              </a:p>
            </p:txBody>
          </p:sp>
        </mc:Choice>
        <mc:Fallback xmlns="">
          <p:sp>
            <p:nvSpPr>
              <p:cNvPr id="4" name="Content Placeholder 2">
                <a:extLst>
                  <a:ext uri="{FF2B5EF4-FFF2-40B4-BE49-F238E27FC236}">
                    <a16:creationId xmlns:a16="http://schemas.microsoft.com/office/drawing/2014/main" id="{46857426-4894-C430-F68E-5D90954E0F6C}"/>
                  </a:ext>
                </a:extLst>
              </p:cNvPr>
              <p:cNvSpPr txBox="1">
                <a:spLocks noRot="1" noChangeAspect="1" noMove="1" noResize="1" noEditPoints="1" noAdjustHandles="1" noChangeArrowheads="1" noChangeShapeType="1" noTextEdit="1"/>
              </p:cNvSpPr>
              <p:nvPr/>
            </p:nvSpPr>
            <p:spPr>
              <a:xfrm>
                <a:off x="7315200" y="1586218"/>
                <a:ext cx="4718957" cy="4956096"/>
              </a:xfrm>
              <a:prstGeom prst="rect">
                <a:avLst/>
              </a:prstGeom>
              <a:blipFill>
                <a:blip r:embed="rId4"/>
                <a:stretch>
                  <a:fillRect l="-2326" t="-1107" r="-1034"/>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CD896524-B902-B6A8-8BF9-734960403821}"/>
              </a:ext>
            </a:extLst>
          </p:cNvPr>
          <p:cNvCxnSpPr>
            <a:cxnSpLocks/>
          </p:cNvCxnSpPr>
          <p:nvPr/>
        </p:nvCxnSpPr>
        <p:spPr>
          <a:xfrm flipH="1" flipV="1">
            <a:off x="1654629" y="2520043"/>
            <a:ext cx="5812971" cy="1981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7E2032C-DCCC-6BBC-61FC-BCA5984F9451}"/>
              </a:ext>
            </a:extLst>
          </p:cNvPr>
          <p:cNvCxnSpPr>
            <a:cxnSpLocks/>
          </p:cNvCxnSpPr>
          <p:nvPr/>
        </p:nvCxnSpPr>
        <p:spPr>
          <a:xfrm flipH="1" flipV="1">
            <a:off x="1654629" y="3722914"/>
            <a:ext cx="5812971" cy="7783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DE3587D-BB34-5830-C07C-CE41A900F666}"/>
              </a:ext>
            </a:extLst>
          </p:cNvPr>
          <p:cNvCxnSpPr>
            <a:cxnSpLocks/>
          </p:cNvCxnSpPr>
          <p:nvPr/>
        </p:nvCxnSpPr>
        <p:spPr>
          <a:xfrm flipH="1" flipV="1">
            <a:off x="1801586" y="5089071"/>
            <a:ext cx="5666014" cy="4191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3F4A7B3-6779-395B-9E4B-FB4DD82EB8E0}"/>
              </a:ext>
            </a:extLst>
          </p:cNvPr>
          <p:cNvCxnSpPr>
            <a:cxnSpLocks/>
          </p:cNvCxnSpPr>
          <p:nvPr/>
        </p:nvCxnSpPr>
        <p:spPr>
          <a:xfrm flipH="1">
            <a:off x="1736271" y="5546271"/>
            <a:ext cx="5731329" cy="6204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AC7223D-5FAD-17F8-0223-C27CDD492823}"/>
              </a:ext>
            </a:extLst>
          </p:cNvPr>
          <p:cNvSpPr txBox="1"/>
          <p:nvPr/>
        </p:nvSpPr>
        <p:spPr>
          <a:xfrm>
            <a:off x="2681416" y="6306452"/>
            <a:ext cx="2248402" cy="369332"/>
          </a:xfrm>
          <a:prstGeom prst="rect">
            <a:avLst/>
          </a:prstGeom>
          <a:noFill/>
        </p:spPr>
        <p:txBody>
          <a:bodyPr wrap="square" rtlCol="0">
            <a:spAutoFit/>
          </a:bodyPr>
          <a:lstStyle/>
          <a:p>
            <a:r>
              <a:rPr lang="en-US" dirty="0"/>
              <a:t>From </a:t>
            </a:r>
            <a:r>
              <a:rPr lang="en-US" dirty="0">
                <a:hlinkClick r:id="rId5"/>
              </a:rPr>
              <a:t>Li, et.al., 2023 </a:t>
            </a:r>
            <a:endParaRPr lang="en-US" dirty="0"/>
          </a:p>
        </p:txBody>
      </p:sp>
    </p:spTree>
    <p:extLst>
      <p:ext uri="{BB962C8B-B14F-4D97-AF65-F5344CB8AC3E}">
        <p14:creationId xmlns:p14="http://schemas.microsoft.com/office/powerpoint/2010/main" val="4226325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9539A-125C-D49E-8E3C-EA2B5A741251}"/>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F466BA59-69FF-3793-CF11-0C8DD82F68A4}"/>
              </a:ext>
            </a:extLst>
          </p:cNvPr>
          <p:cNvPicPr>
            <a:picLocks noChangeAspect="1"/>
          </p:cNvPicPr>
          <p:nvPr/>
        </p:nvPicPr>
        <p:blipFill>
          <a:blip r:embed="rId3"/>
          <a:stretch>
            <a:fillRect/>
          </a:stretch>
        </p:blipFill>
        <p:spPr>
          <a:xfrm>
            <a:off x="2020932" y="1496659"/>
            <a:ext cx="1807413" cy="2634535"/>
          </a:xfrm>
          <a:prstGeom prst="rect">
            <a:avLst/>
          </a:prstGeom>
        </p:spPr>
      </p:pic>
      <p:sp>
        <p:nvSpPr>
          <p:cNvPr id="2" name="Title 1">
            <a:extLst>
              <a:ext uri="{FF2B5EF4-FFF2-40B4-BE49-F238E27FC236}">
                <a16:creationId xmlns:a16="http://schemas.microsoft.com/office/drawing/2014/main" id="{FEA6E732-D88C-C8C8-8EFD-DAC38D23FE00}"/>
              </a:ext>
            </a:extLst>
          </p:cNvPr>
          <p:cNvSpPr>
            <a:spLocks noGrp="1"/>
          </p:cNvSpPr>
          <p:nvPr>
            <p:ph type="title"/>
          </p:nvPr>
        </p:nvSpPr>
        <p:spPr>
          <a:xfrm>
            <a:off x="379514" y="182216"/>
            <a:ext cx="11524432" cy="633498"/>
          </a:xfrm>
        </p:spPr>
        <p:txBody>
          <a:bodyPr>
            <a:normAutofit/>
          </a:bodyPr>
          <a:lstStyle/>
          <a:p>
            <a:r>
              <a:rPr lang="en-US" sz="4000" dirty="0" err="1">
                <a:latin typeface="Segoe UI" panose="020B0502040204020203" pitchFamily="34" charset="0"/>
                <a:cs typeface="Segoe UI" panose="020B0502040204020203" pitchFamily="34" charset="0"/>
              </a:rPr>
              <a:t>EfficientFormer</a:t>
            </a:r>
            <a:r>
              <a:rPr lang="en-US" sz="4000" dirty="0">
                <a:latin typeface="Segoe UI" panose="020B0502040204020203" pitchFamily="34" charset="0"/>
                <a:cs typeface="Segoe UI" panose="020B0502040204020203" pitchFamily="34" charset="0"/>
              </a:rPr>
              <a:t> V2</a:t>
            </a:r>
          </a:p>
        </p:txBody>
      </p:sp>
      <p:sp>
        <p:nvSpPr>
          <p:cNvPr id="3" name="Content Placeholder 2">
            <a:extLst>
              <a:ext uri="{FF2B5EF4-FFF2-40B4-BE49-F238E27FC236}">
                <a16:creationId xmlns:a16="http://schemas.microsoft.com/office/drawing/2014/main" id="{1139E952-F101-9FBB-1047-CC76A8A07032}"/>
              </a:ext>
            </a:extLst>
          </p:cNvPr>
          <p:cNvSpPr>
            <a:spLocks noGrp="1"/>
          </p:cNvSpPr>
          <p:nvPr>
            <p:ph sz="quarter" idx="10"/>
          </p:nvPr>
        </p:nvSpPr>
        <p:spPr>
          <a:xfrm>
            <a:off x="423057" y="924272"/>
            <a:ext cx="11525250" cy="627626"/>
          </a:xfrm>
        </p:spPr>
        <p:txBody>
          <a:bodyPr/>
          <a:lstStyle/>
          <a:p>
            <a:pPr marL="0" indent="0">
              <a:buNone/>
            </a:pPr>
            <a:r>
              <a:rPr lang="en-US" sz="2800" dirty="0" err="1">
                <a:latin typeface="+mn-lt"/>
                <a:cs typeface="Segoe UI" panose="020B0502040204020203" pitchFamily="34" charset="0"/>
              </a:rPr>
              <a:t>EfficientFormer</a:t>
            </a:r>
            <a:r>
              <a:rPr lang="en-US" sz="2800" dirty="0">
                <a:latin typeface="+mn-lt"/>
                <a:cs typeface="Segoe UI" panose="020B0502040204020203" pitchFamily="34" charset="0"/>
              </a:rPr>
              <a:t> improves on previous hybrid transformer architectures</a:t>
            </a:r>
            <a:endParaRPr lang="en-US" sz="2800" b="1" dirty="0">
              <a:latin typeface="+mn-lt"/>
              <a:cs typeface="Segoe UI" panose="020B0502040204020203" pitchFamily="34" charset="0"/>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24E0A2D9-8331-6F43-775D-6B907F81EF60}"/>
                  </a:ext>
                </a:extLst>
              </p:cNvPr>
              <p:cNvSpPr txBox="1">
                <a:spLocks/>
              </p:cNvSpPr>
              <p:nvPr/>
            </p:nvSpPr>
            <p:spPr>
              <a:xfrm>
                <a:off x="4822372" y="1586218"/>
                <a:ext cx="7211786" cy="495609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First local-global attention layer uses fairly standard architecture   </a:t>
                </a:r>
              </a:p>
              <a:p>
                <a:r>
                  <a:rPr lang="en-US" sz="2800" b="1" dirty="0">
                    <a:latin typeface="+mn-lt"/>
                    <a:cs typeface="Segoe UI" panose="020B0502040204020203" pitchFamily="34" charset="0"/>
                  </a:rPr>
                  <a:t>Down sample </a:t>
                </a:r>
                <a:r>
                  <a:rPr lang="en-US" sz="2800" dirty="0">
                    <a:latin typeface="+mn-lt"/>
                    <a:cs typeface="Segoe UI" panose="020B0502040204020203" pitchFamily="34" charset="0"/>
                  </a:rPr>
                  <a:t>fixed </a:t>
                </a:r>
                <a14:m>
                  <m:oMath xmlns:m="http://schemas.openxmlformats.org/officeDocument/2006/math">
                    <m:f>
                      <m:fPr>
                        <m:ctrlPr>
                          <a:rPr lang="en-US" sz="2800" i="1">
                            <a:latin typeface="Cambria Math" panose="02040503050406030204" pitchFamily="18" charset="0"/>
                            <a:cs typeface="Segoe UI" panose="020B0502040204020203" pitchFamily="34" charset="0"/>
                          </a:rPr>
                        </m:ctrlPr>
                      </m:fPr>
                      <m:num>
                        <m:r>
                          <a:rPr lang="en-US" sz="2800" i="1">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32</m:t>
                        </m:r>
                      </m:den>
                    </m:f>
                  </m:oMath>
                </a14:m>
                <a:r>
                  <a:rPr lang="en-US" sz="2800" dirty="0">
                    <a:cs typeface="Segoe UI" panose="020B0502040204020203" pitchFamily="34" charset="0"/>
                  </a:rPr>
                  <a:t> </a:t>
                </a:r>
                <a:r>
                  <a:rPr lang="en-US" sz="2800" dirty="0">
                    <a:latin typeface="+mn-lt"/>
                    <a:cs typeface="Segoe UI" panose="020B0502040204020203" pitchFamily="34" charset="0"/>
                  </a:rPr>
                  <a:t>scale to reduce quadratic complexity </a:t>
                </a:r>
              </a:p>
              <a:p>
                <a:r>
                  <a:rPr lang="en-US" sz="2800" dirty="0">
                    <a:latin typeface="+mn-lt"/>
                    <a:cs typeface="Segoe UI" panose="020B0502040204020203" pitchFamily="34" charset="0"/>
                  </a:rPr>
                  <a:t>Mix channels/heads</a:t>
                </a:r>
              </a:p>
              <a:p>
                <a:r>
                  <a:rPr lang="en-US" sz="2800" dirty="0">
                    <a:latin typeface="+mn-lt"/>
                    <a:cs typeface="Segoe UI" panose="020B0502040204020203" pitchFamily="34" charset="0"/>
                  </a:rPr>
                  <a:t>Compute </a:t>
                </a:r>
                <a:r>
                  <a:rPr lang="en-US" sz="2800" b="1" dirty="0">
                    <a:latin typeface="+mn-lt"/>
                    <a:cs typeface="Segoe UI" panose="020B0502040204020203" pitchFamily="34" charset="0"/>
                  </a:rPr>
                  <a:t>stride dot product attention  </a:t>
                </a:r>
              </a:p>
              <a:p>
                <a:r>
                  <a:rPr lang="en-US" sz="2800" dirty="0">
                    <a:latin typeface="+mn-lt"/>
                    <a:cs typeface="Segoe UI" panose="020B0502040204020203" pitchFamily="34" charset="0"/>
                  </a:rPr>
                  <a:t>Up sample to </a:t>
                </a:r>
                <a14:m>
                  <m:oMath xmlns:m="http://schemas.openxmlformats.org/officeDocument/2006/math">
                    <m:f>
                      <m:fPr>
                        <m:ctrlPr>
                          <a:rPr lang="en-US" sz="2800" i="1">
                            <a:latin typeface="Cambria Math" panose="02040503050406030204" pitchFamily="18" charset="0"/>
                            <a:cs typeface="Segoe UI" panose="020B0502040204020203" pitchFamily="34" charset="0"/>
                          </a:rPr>
                        </m:ctrlPr>
                      </m:fPr>
                      <m:num>
                        <m:r>
                          <a:rPr lang="en-US" sz="2800" i="1">
                            <a:latin typeface="Cambria Math" panose="02040503050406030204" pitchFamily="18" charset="0"/>
                            <a:cs typeface="Segoe UI" panose="020B0502040204020203" pitchFamily="34" charset="0"/>
                          </a:rPr>
                          <m:t>1</m:t>
                        </m:r>
                      </m:num>
                      <m:den>
                        <m:r>
                          <a:rPr lang="en-US" sz="2800" b="0" i="1" smtClean="0">
                            <a:latin typeface="Cambria Math" panose="02040503050406030204" pitchFamily="18" charset="0"/>
                            <a:cs typeface="Segoe UI" panose="020B0502040204020203" pitchFamily="34" charset="0"/>
                          </a:rPr>
                          <m:t>16</m:t>
                        </m:r>
                      </m:den>
                    </m:f>
                  </m:oMath>
                </a14:m>
                <a:r>
                  <a:rPr lang="en-US" sz="2800" dirty="0">
                    <a:latin typeface="+mn-lt"/>
                    <a:cs typeface="Segoe UI" panose="020B0502040204020203" pitchFamily="34" charset="0"/>
                  </a:rPr>
                  <a:t> scale </a:t>
                </a:r>
              </a:p>
            </p:txBody>
          </p:sp>
        </mc:Choice>
        <mc:Fallback xmlns="">
          <p:sp>
            <p:nvSpPr>
              <p:cNvPr id="4" name="Content Placeholder 2">
                <a:extLst>
                  <a:ext uri="{FF2B5EF4-FFF2-40B4-BE49-F238E27FC236}">
                    <a16:creationId xmlns:a16="http://schemas.microsoft.com/office/drawing/2014/main" id="{24E0A2D9-8331-6F43-775D-6B907F81EF60}"/>
                  </a:ext>
                </a:extLst>
              </p:cNvPr>
              <p:cNvSpPr txBox="1">
                <a:spLocks noRot="1" noChangeAspect="1" noMove="1" noResize="1" noEditPoints="1" noAdjustHandles="1" noChangeArrowheads="1" noChangeShapeType="1" noTextEdit="1"/>
              </p:cNvSpPr>
              <p:nvPr/>
            </p:nvSpPr>
            <p:spPr>
              <a:xfrm>
                <a:off x="4822372" y="1586218"/>
                <a:ext cx="7211786" cy="4956096"/>
              </a:xfrm>
              <a:prstGeom prst="rect">
                <a:avLst/>
              </a:prstGeom>
              <a:blipFill>
                <a:blip r:embed="rId4"/>
                <a:stretch>
                  <a:fillRect l="-1522" t="-110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B02F4C7-1DD2-C0A8-C7C2-ADEB91375F81}"/>
              </a:ext>
            </a:extLst>
          </p:cNvPr>
          <p:cNvCxnSpPr>
            <a:cxnSpLocks/>
          </p:cNvCxnSpPr>
          <p:nvPr/>
        </p:nvCxnSpPr>
        <p:spPr>
          <a:xfrm flipH="1" flipV="1">
            <a:off x="3363686" y="1796143"/>
            <a:ext cx="1616528" cy="12246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718A6D5-4C47-9428-85D7-30448C84B3EF}"/>
              </a:ext>
            </a:extLst>
          </p:cNvPr>
          <p:cNvCxnSpPr>
            <a:cxnSpLocks/>
          </p:cNvCxnSpPr>
          <p:nvPr/>
        </p:nvCxnSpPr>
        <p:spPr>
          <a:xfrm flipH="1" flipV="1">
            <a:off x="3472543" y="2188029"/>
            <a:ext cx="1551214" cy="19431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5948479-77C6-3E2A-F2BB-8C2F88CC2626}"/>
              </a:ext>
            </a:extLst>
          </p:cNvPr>
          <p:cNvCxnSpPr>
            <a:cxnSpLocks/>
          </p:cNvCxnSpPr>
          <p:nvPr/>
        </p:nvCxnSpPr>
        <p:spPr>
          <a:xfrm flipH="1" flipV="1">
            <a:off x="3548743" y="3020786"/>
            <a:ext cx="1431471" cy="16709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A6FC26A-9AFA-7D78-EFAC-CF64A73978EE}"/>
              </a:ext>
            </a:extLst>
          </p:cNvPr>
          <p:cNvCxnSpPr>
            <a:cxnSpLocks/>
          </p:cNvCxnSpPr>
          <p:nvPr/>
        </p:nvCxnSpPr>
        <p:spPr>
          <a:xfrm flipH="1" flipV="1">
            <a:off x="3325586" y="3429000"/>
            <a:ext cx="1654628" cy="19866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796C704-2F25-4D7A-20A3-9061F4EF0EC8}"/>
              </a:ext>
            </a:extLst>
          </p:cNvPr>
          <p:cNvSpPr txBox="1"/>
          <p:nvPr/>
        </p:nvSpPr>
        <p:spPr>
          <a:xfrm>
            <a:off x="2681416" y="6306452"/>
            <a:ext cx="2248402" cy="369332"/>
          </a:xfrm>
          <a:prstGeom prst="rect">
            <a:avLst/>
          </a:prstGeom>
          <a:noFill/>
        </p:spPr>
        <p:txBody>
          <a:bodyPr wrap="square" rtlCol="0">
            <a:spAutoFit/>
          </a:bodyPr>
          <a:lstStyle/>
          <a:p>
            <a:r>
              <a:rPr lang="en-US" dirty="0"/>
              <a:t>From </a:t>
            </a:r>
            <a:r>
              <a:rPr lang="en-US" dirty="0">
                <a:hlinkClick r:id="rId5"/>
              </a:rPr>
              <a:t>Li, et.al., 2023 </a:t>
            </a:r>
            <a:endParaRPr lang="en-US" dirty="0"/>
          </a:p>
        </p:txBody>
      </p:sp>
      <p:pic>
        <p:nvPicPr>
          <p:cNvPr id="9" name="Picture 8">
            <a:extLst>
              <a:ext uri="{FF2B5EF4-FFF2-40B4-BE49-F238E27FC236}">
                <a16:creationId xmlns:a16="http://schemas.microsoft.com/office/drawing/2014/main" id="{783F56D4-7DFE-916E-66F8-1ED5FA43A24C}"/>
              </a:ext>
            </a:extLst>
          </p:cNvPr>
          <p:cNvPicPr>
            <a:picLocks noChangeAspect="1"/>
          </p:cNvPicPr>
          <p:nvPr/>
        </p:nvPicPr>
        <p:blipFill>
          <a:blip r:embed="rId6"/>
          <a:stretch>
            <a:fillRect/>
          </a:stretch>
        </p:blipFill>
        <p:spPr>
          <a:xfrm>
            <a:off x="578906" y="1469702"/>
            <a:ext cx="1428572" cy="5322984"/>
          </a:xfrm>
          <a:prstGeom prst="rect">
            <a:avLst/>
          </a:prstGeom>
        </p:spPr>
      </p:pic>
      <p:cxnSp>
        <p:nvCxnSpPr>
          <p:cNvPr id="17" name="Straight Arrow Connector 16">
            <a:extLst>
              <a:ext uri="{FF2B5EF4-FFF2-40B4-BE49-F238E27FC236}">
                <a16:creationId xmlns:a16="http://schemas.microsoft.com/office/drawing/2014/main" id="{70B807EC-D30E-109B-EAD6-CE40D9F6D094}"/>
              </a:ext>
            </a:extLst>
          </p:cNvPr>
          <p:cNvCxnSpPr>
            <a:cxnSpLocks/>
          </p:cNvCxnSpPr>
          <p:nvPr/>
        </p:nvCxnSpPr>
        <p:spPr>
          <a:xfrm flipH="1" flipV="1">
            <a:off x="3472543" y="3864429"/>
            <a:ext cx="1507671" cy="2177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5348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8E25B-2FAD-D59E-D399-D0564B47627C}"/>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91ED50BD-070A-BC06-0180-1601158887D0}"/>
              </a:ext>
            </a:extLst>
          </p:cNvPr>
          <p:cNvPicPr>
            <a:picLocks noChangeAspect="1"/>
          </p:cNvPicPr>
          <p:nvPr/>
        </p:nvPicPr>
        <p:blipFill>
          <a:blip r:embed="rId3"/>
          <a:stretch>
            <a:fillRect/>
          </a:stretch>
        </p:blipFill>
        <p:spPr>
          <a:xfrm>
            <a:off x="2007478" y="4155353"/>
            <a:ext cx="2031122" cy="2637334"/>
          </a:xfrm>
          <a:prstGeom prst="rect">
            <a:avLst/>
          </a:prstGeom>
        </p:spPr>
      </p:pic>
      <p:sp>
        <p:nvSpPr>
          <p:cNvPr id="2" name="Title 1">
            <a:extLst>
              <a:ext uri="{FF2B5EF4-FFF2-40B4-BE49-F238E27FC236}">
                <a16:creationId xmlns:a16="http://schemas.microsoft.com/office/drawing/2014/main" id="{012C6F6B-329F-BC52-2703-7014404775B8}"/>
              </a:ext>
            </a:extLst>
          </p:cNvPr>
          <p:cNvSpPr>
            <a:spLocks noGrp="1"/>
          </p:cNvSpPr>
          <p:nvPr>
            <p:ph type="title"/>
          </p:nvPr>
        </p:nvSpPr>
        <p:spPr>
          <a:xfrm>
            <a:off x="379514" y="182216"/>
            <a:ext cx="11524432" cy="633498"/>
          </a:xfrm>
        </p:spPr>
        <p:txBody>
          <a:bodyPr>
            <a:normAutofit/>
          </a:bodyPr>
          <a:lstStyle/>
          <a:p>
            <a:r>
              <a:rPr lang="en-US" sz="4000" dirty="0" err="1">
                <a:latin typeface="Segoe UI" panose="020B0502040204020203" pitchFamily="34" charset="0"/>
                <a:cs typeface="Segoe UI" panose="020B0502040204020203" pitchFamily="34" charset="0"/>
              </a:rPr>
              <a:t>EfficientFormer</a:t>
            </a:r>
            <a:r>
              <a:rPr lang="en-US" sz="4000" dirty="0">
                <a:latin typeface="Segoe UI" panose="020B0502040204020203" pitchFamily="34" charset="0"/>
                <a:cs typeface="Segoe UI" panose="020B0502040204020203" pitchFamily="34" charset="0"/>
              </a:rPr>
              <a:t> V2</a:t>
            </a:r>
          </a:p>
        </p:txBody>
      </p:sp>
      <p:sp>
        <p:nvSpPr>
          <p:cNvPr id="3" name="Content Placeholder 2">
            <a:extLst>
              <a:ext uri="{FF2B5EF4-FFF2-40B4-BE49-F238E27FC236}">
                <a16:creationId xmlns:a16="http://schemas.microsoft.com/office/drawing/2014/main" id="{42EECC26-9053-E42E-6BDA-EDC48514E48E}"/>
              </a:ext>
            </a:extLst>
          </p:cNvPr>
          <p:cNvSpPr>
            <a:spLocks noGrp="1"/>
          </p:cNvSpPr>
          <p:nvPr>
            <p:ph sz="quarter" idx="10"/>
          </p:nvPr>
        </p:nvSpPr>
        <p:spPr>
          <a:xfrm>
            <a:off x="423057" y="924272"/>
            <a:ext cx="11525250" cy="627626"/>
          </a:xfrm>
        </p:spPr>
        <p:txBody>
          <a:bodyPr/>
          <a:lstStyle/>
          <a:p>
            <a:pPr marL="0" indent="0">
              <a:buNone/>
            </a:pPr>
            <a:r>
              <a:rPr lang="en-US" sz="2800" dirty="0" err="1">
                <a:latin typeface="+mn-lt"/>
                <a:cs typeface="Segoe UI" panose="020B0502040204020203" pitchFamily="34" charset="0"/>
              </a:rPr>
              <a:t>EfficientFormer</a:t>
            </a:r>
            <a:r>
              <a:rPr lang="en-US" sz="2800" dirty="0">
                <a:latin typeface="+mn-lt"/>
                <a:cs typeface="Segoe UI" panose="020B0502040204020203" pitchFamily="34" charset="0"/>
              </a:rPr>
              <a:t> improves on previous hybrid transformer architectures</a:t>
            </a:r>
            <a:endParaRPr lang="en-US" sz="2800" b="1" dirty="0">
              <a:latin typeface="+mn-lt"/>
              <a:cs typeface="Segoe UI" panose="020B0502040204020203" pitchFamily="34" charset="0"/>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30998982-B652-4704-4EB3-EAD6493C4A94}"/>
                  </a:ext>
                </a:extLst>
              </p:cNvPr>
              <p:cNvSpPr txBox="1">
                <a:spLocks/>
              </p:cNvSpPr>
              <p:nvPr/>
            </p:nvSpPr>
            <p:spPr>
              <a:xfrm>
                <a:off x="4822372" y="1586218"/>
                <a:ext cx="7211786" cy="495609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Second local-global modified attention layer</a:t>
                </a:r>
              </a:p>
              <a:p>
                <a:r>
                  <a:rPr lang="en-US" sz="2800" dirty="0">
                    <a:latin typeface="+mn-lt"/>
                    <a:cs typeface="Segoe UI" panose="020B0502040204020203" pitchFamily="34" charset="0"/>
                  </a:rPr>
                  <a:t>Mix channels/heads</a:t>
                </a:r>
              </a:p>
              <a:p>
                <a:r>
                  <a:rPr lang="en-US" sz="2800" dirty="0">
                    <a:latin typeface="+mn-lt"/>
                    <a:cs typeface="Segoe UI" panose="020B0502040204020203" pitchFamily="34" charset="0"/>
                  </a:rPr>
                  <a:t>Dual-path down sample uses max pooling and DWCONV past to reduce query, , by half</a:t>
                </a:r>
              </a:p>
              <a:p>
                <a:pPr marL="0" indent="0">
                  <a:buNone/>
                </a:pPr>
                <a:r>
                  <a:rPr lang="en-US" sz="2400" dirty="0">
                    <a:latin typeface="+mn-lt"/>
                    <a:cs typeface="Segoe UI" panose="020B0502040204020203" pitchFamily="34" charset="0"/>
                  </a:rPr>
                  <a:t> </a:t>
                </a:r>
                <a14:m>
                  <m:oMath xmlns:m="http://schemas.openxmlformats.org/officeDocument/2006/math">
                    <m:sSub>
                      <m:sSubPr>
                        <m:ctrlPr>
                          <a:rPr lang="en-US" sz="240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𝑂𝑢𝑡</m:t>
                        </m:r>
                      </m:e>
                      <m:sub>
                        <m:r>
                          <a:rPr lang="en-US" sz="240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𝐵</m:t>
                        </m:r>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𝐻</m:t>
                        </m:r>
                        <m:r>
                          <a:rPr lang="en-US" sz="2400" b="0" i="1" smtClean="0">
                            <a:latin typeface="Cambria Math" panose="02040503050406030204" pitchFamily="18" charset="0"/>
                            <a:cs typeface="Segoe UI" panose="020B0502040204020203" pitchFamily="34" charset="0"/>
                          </a:rPr>
                          <m:t>,</m:t>
                        </m:r>
                        <m:f>
                          <m:fPr>
                            <m:ctrlPr>
                              <a:rPr lang="en-US" sz="2400" b="0" i="1" smtClean="0">
                                <a:latin typeface="Cambria Math" panose="02040503050406030204" pitchFamily="18" charset="0"/>
                                <a:cs typeface="Segoe UI" panose="020B0502040204020203" pitchFamily="34" charset="0"/>
                              </a:rPr>
                            </m:ctrlPr>
                          </m:fPr>
                          <m:num>
                            <m:r>
                              <a:rPr lang="en-US" sz="2400" b="0" i="1" smtClean="0">
                                <a:latin typeface="Cambria Math" panose="02040503050406030204" pitchFamily="18" charset="0"/>
                                <a:cs typeface="Segoe UI" panose="020B0502040204020203" pitchFamily="34" charset="0"/>
                              </a:rPr>
                              <m:t>𝑁</m:t>
                            </m:r>
                          </m:num>
                          <m:den>
                            <m:r>
                              <a:rPr lang="en-US" sz="2400" b="0" i="1" smtClean="0">
                                <a:latin typeface="Cambria Math" panose="02040503050406030204" pitchFamily="18" charset="0"/>
                                <a:cs typeface="Segoe UI" panose="020B0502040204020203" pitchFamily="34" charset="0"/>
                              </a:rPr>
                              <m:t>2</m:t>
                            </m:r>
                          </m:den>
                        </m:f>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𝑐</m:t>
                        </m:r>
                        <m:r>
                          <a:rPr lang="en-US" sz="2400" i="1" smtClean="0">
                            <a:latin typeface="Cambria Math" panose="02040503050406030204" pitchFamily="18" charset="0"/>
                            <a:cs typeface="Segoe UI" panose="020B0502040204020203" pitchFamily="34" charset="0"/>
                          </a:rPr>
                          <m:t>]</m:t>
                        </m:r>
                      </m:sub>
                    </m:sSub>
                    <m:r>
                      <a:rPr lang="en-US" sz="2400" b="0" i="1" smtClean="0">
                        <a:latin typeface="Cambria Math" panose="02040503050406030204" pitchFamily="18" charset="0"/>
                        <a:cs typeface="Segoe UI" panose="020B0502040204020203" pitchFamily="34" charset="0"/>
                      </a:rPr>
                      <m:t>=</m:t>
                    </m:r>
                    <m:d>
                      <m:dPr>
                        <m:ctrlPr>
                          <a:rPr lang="en-US" sz="2400" b="0" i="1" smtClean="0">
                            <a:latin typeface="Cambria Math" panose="02040503050406030204" pitchFamily="18" charset="0"/>
                            <a:cs typeface="Segoe UI" panose="020B0502040204020203" pitchFamily="34" charset="0"/>
                          </a:rPr>
                        </m:ctrlPr>
                      </m:dPr>
                      <m:e>
                        <m:sSub>
                          <m:sSubPr>
                            <m:ctrlPr>
                              <a:rPr lang="en-US" sz="2400" i="1">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𝑄</m:t>
                            </m:r>
                          </m:e>
                          <m:sub>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𝐵</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𝐻</m:t>
                            </m:r>
                            <m:r>
                              <a:rPr lang="en-US" sz="2400" i="1">
                                <a:latin typeface="Cambria Math" panose="02040503050406030204" pitchFamily="18" charset="0"/>
                                <a:cs typeface="Segoe UI" panose="020B0502040204020203" pitchFamily="34" charset="0"/>
                              </a:rPr>
                              <m:t>,</m:t>
                            </m:r>
                            <m:f>
                              <m:fPr>
                                <m:ctrlPr>
                                  <a:rPr lang="en-US" sz="2400" i="1">
                                    <a:latin typeface="Cambria Math" panose="02040503050406030204" pitchFamily="18" charset="0"/>
                                    <a:cs typeface="Segoe UI" panose="020B0502040204020203" pitchFamily="34" charset="0"/>
                                  </a:rPr>
                                </m:ctrlPr>
                              </m:fPr>
                              <m:num>
                                <m:r>
                                  <a:rPr lang="en-US" sz="2400" i="1">
                                    <a:latin typeface="Cambria Math" panose="02040503050406030204" pitchFamily="18" charset="0"/>
                                    <a:cs typeface="Segoe UI" panose="020B0502040204020203" pitchFamily="34" charset="0"/>
                                  </a:rPr>
                                  <m:t>𝑁</m:t>
                                </m:r>
                              </m:num>
                              <m:den>
                                <m:r>
                                  <a:rPr lang="en-US" sz="2400" i="1">
                                    <a:latin typeface="Cambria Math" panose="02040503050406030204" pitchFamily="18" charset="0"/>
                                    <a:cs typeface="Segoe UI" panose="020B0502040204020203" pitchFamily="34" charset="0"/>
                                  </a:rPr>
                                  <m:t>2</m:t>
                                </m:r>
                              </m:den>
                            </m:f>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𝑐</m:t>
                            </m:r>
                            <m:r>
                              <a:rPr lang="en-US" sz="2400" i="1">
                                <a:latin typeface="Cambria Math" panose="02040503050406030204" pitchFamily="18" charset="0"/>
                                <a:cs typeface="Segoe UI" panose="020B0502040204020203" pitchFamily="34" charset="0"/>
                              </a:rPr>
                              <m:t>]</m:t>
                            </m:r>
                          </m:sub>
                        </m:sSub>
                        <m:r>
                          <a:rPr lang="en-US" sz="240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400" i="1">
                                <a:latin typeface="Cambria Math" panose="02040503050406030204" pitchFamily="18" charset="0"/>
                                <a:cs typeface="Segoe UI" panose="020B0502040204020203" pitchFamily="34" charset="0"/>
                              </a:rPr>
                            </m:ctrlPr>
                          </m:sSubPr>
                          <m:e>
                            <m:sSup>
                              <m:sSupPr>
                                <m:ctrlPr>
                                  <a:rPr lang="en-US" sz="2400" i="1" smtClean="0">
                                    <a:latin typeface="Cambria Math" panose="02040503050406030204" pitchFamily="18" charset="0"/>
                                    <a:cs typeface="Segoe UI" panose="020B0502040204020203" pitchFamily="34" charset="0"/>
                                  </a:rPr>
                                </m:ctrlPr>
                              </m:sSupPr>
                              <m:e>
                                <m:r>
                                  <a:rPr lang="en-US" sz="2400" b="0" i="1" smtClean="0">
                                    <a:latin typeface="Cambria Math" panose="02040503050406030204" pitchFamily="18" charset="0"/>
                                    <a:cs typeface="Segoe UI" panose="020B0502040204020203" pitchFamily="34" charset="0"/>
                                  </a:rPr>
                                  <m:t>𝐾</m:t>
                                </m:r>
                              </m:e>
                              <m:sup>
                                <m:r>
                                  <a:rPr lang="en-US" sz="2400" b="0" i="1" smtClean="0">
                                    <a:latin typeface="Cambria Math" panose="02040503050406030204" pitchFamily="18" charset="0"/>
                                    <a:cs typeface="Segoe UI" panose="020B0502040204020203" pitchFamily="34" charset="0"/>
                                  </a:rPr>
                                  <m:t>𝑇</m:t>
                                </m:r>
                              </m:sup>
                            </m:sSup>
                          </m:e>
                          <m:sub>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𝐵</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𝐻</m:t>
                            </m:r>
                            <m:r>
                              <a:rPr lang="en-US" sz="2400" i="1">
                                <a:latin typeface="Cambria Math" panose="02040503050406030204" pitchFamily="18" charset="0"/>
                                <a:cs typeface="Segoe UI" panose="020B0502040204020203" pitchFamily="34" charset="0"/>
                              </a:rPr>
                              <m:t>, </m:t>
                            </m:r>
                            <m:r>
                              <a:rPr lang="en-US" sz="2400" i="1">
                                <a:latin typeface="Cambria Math" panose="02040503050406030204" pitchFamily="18" charset="0"/>
                                <a:cs typeface="Segoe UI" panose="020B0502040204020203" pitchFamily="34" charset="0"/>
                              </a:rPr>
                              <m:t>𝑐</m:t>
                            </m:r>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𝑁</m:t>
                            </m:r>
                            <m:r>
                              <a:rPr lang="en-US" sz="2400" i="1">
                                <a:latin typeface="Cambria Math" panose="02040503050406030204" pitchFamily="18" charset="0"/>
                                <a:cs typeface="Segoe UI" panose="020B0502040204020203" pitchFamily="34" charset="0"/>
                              </a:rPr>
                              <m:t>]</m:t>
                            </m:r>
                          </m:sub>
                        </m:sSub>
                      </m:e>
                    </m:d>
                    <m:r>
                      <a:rPr lang="en-US" sz="24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400" i="1">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cs typeface="Segoe UI" panose="020B0502040204020203" pitchFamily="34" charset="0"/>
                          </a:rPr>
                          <m:t>𝑉</m:t>
                        </m:r>
                      </m:e>
                      <m:sub>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𝐵</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𝐻</m:t>
                        </m:r>
                        <m:r>
                          <a:rPr lang="en-US" sz="2400" i="1">
                            <a:latin typeface="Cambria Math" panose="02040503050406030204" pitchFamily="18" charset="0"/>
                            <a:cs typeface="Segoe UI" panose="020B0502040204020203" pitchFamily="34" charset="0"/>
                          </a:rPr>
                          <m:t>, </m:t>
                        </m:r>
                        <m:r>
                          <a:rPr lang="en-US" sz="2400" i="1">
                            <a:latin typeface="Cambria Math" panose="02040503050406030204" pitchFamily="18" charset="0"/>
                            <a:cs typeface="Segoe UI" panose="020B0502040204020203" pitchFamily="34" charset="0"/>
                          </a:rPr>
                          <m:t>𝑐</m:t>
                        </m:r>
                        <m:r>
                          <a:rPr lang="en-US" sz="2400" b="0" i="1" smtClean="0">
                            <a:latin typeface="Cambria Math" panose="02040503050406030204" pitchFamily="18" charset="0"/>
                            <a:cs typeface="Segoe UI" panose="020B0502040204020203" pitchFamily="34" charset="0"/>
                          </a:rPr>
                          <m:t>,</m:t>
                        </m:r>
                        <m:r>
                          <a:rPr lang="en-US" sz="2400" b="0" i="1" smtClean="0">
                            <a:latin typeface="Cambria Math" panose="02040503050406030204" pitchFamily="18" charset="0"/>
                            <a:cs typeface="Segoe UI" panose="020B0502040204020203" pitchFamily="34" charset="0"/>
                          </a:rPr>
                          <m:t>𝑁</m:t>
                        </m:r>
                        <m:r>
                          <a:rPr lang="en-US" sz="2400" i="1">
                            <a:latin typeface="Cambria Math" panose="02040503050406030204" pitchFamily="18" charset="0"/>
                            <a:cs typeface="Segoe UI" panose="020B0502040204020203" pitchFamily="34" charset="0"/>
                          </a:rPr>
                          <m:t>]</m:t>
                        </m:r>
                      </m:sub>
                    </m:sSub>
                  </m:oMath>
                </a14:m>
                <a:endParaRPr lang="en-US" sz="2400" dirty="0">
                  <a:latin typeface="+mn-lt"/>
                  <a:cs typeface="Segoe UI" panose="020B0502040204020203" pitchFamily="34" charset="0"/>
                </a:endParaRPr>
              </a:p>
              <a:p>
                <a:r>
                  <a:rPr lang="en-US" sz="2800" dirty="0">
                    <a:latin typeface="+mn-lt"/>
                    <a:cs typeface="Segoe UI" panose="020B0502040204020203" pitchFamily="34" charset="0"/>
                  </a:rPr>
                  <a:t>CONV layer in residual loop</a:t>
                </a:r>
              </a:p>
              <a:p>
                <a:r>
                  <a:rPr lang="en-US" sz="2800" dirty="0">
                    <a:latin typeface="+mn-lt"/>
                    <a:cs typeface="Segoe UI" panose="020B0502040204020203" pitchFamily="34" charset="0"/>
                  </a:rPr>
                  <a:t>Compute self attention</a:t>
                </a:r>
              </a:p>
              <a:p>
                <a:r>
                  <a:rPr lang="en-US" sz="2800" dirty="0">
                    <a:latin typeface="+mn-lt"/>
                    <a:cs typeface="Segoe UI" panose="020B0502040204020203" pitchFamily="34" charset="0"/>
                  </a:rPr>
                  <a:t>Mix channels/heads</a:t>
                </a:r>
              </a:p>
            </p:txBody>
          </p:sp>
        </mc:Choice>
        <mc:Fallback xmlns="">
          <p:sp>
            <p:nvSpPr>
              <p:cNvPr id="4" name="Content Placeholder 2">
                <a:extLst>
                  <a:ext uri="{FF2B5EF4-FFF2-40B4-BE49-F238E27FC236}">
                    <a16:creationId xmlns:a16="http://schemas.microsoft.com/office/drawing/2014/main" id="{30998982-B652-4704-4EB3-EAD6493C4A94}"/>
                  </a:ext>
                </a:extLst>
              </p:cNvPr>
              <p:cNvSpPr txBox="1">
                <a:spLocks noRot="1" noChangeAspect="1" noMove="1" noResize="1" noEditPoints="1" noAdjustHandles="1" noChangeArrowheads="1" noChangeShapeType="1" noTextEdit="1"/>
              </p:cNvSpPr>
              <p:nvPr/>
            </p:nvSpPr>
            <p:spPr>
              <a:xfrm>
                <a:off x="4822372" y="1586218"/>
                <a:ext cx="7211786" cy="4956096"/>
              </a:xfrm>
              <a:prstGeom prst="rect">
                <a:avLst/>
              </a:prstGeom>
              <a:blipFill>
                <a:blip r:embed="rId4"/>
                <a:stretch>
                  <a:fillRect l="-1522" t="-1107" r="-2282"/>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D281ACB6-5649-15CB-F0BD-13A0984B64AD}"/>
              </a:ext>
            </a:extLst>
          </p:cNvPr>
          <p:cNvCxnSpPr>
            <a:cxnSpLocks/>
          </p:cNvCxnSpPr>
          <p:nvPr/>
        </p:nvCxnSpPr>
        <p:spPr>
          <a:xfrm flipH="1">
            <a:off x="3498347" y="2460171"/>
            <a:ext cx="1481867" cy="19128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28B6A24-54EC-9A55-FCB4-9F3EA043F0E4}"/>
              </a:ext>
            </a:extLst>
          </p:cNvPr>
          <p:cNvCxnSpPr>
            <a:cxnSpLocks/>
          </p:cNvCxnSpPr>
          <p:nvPr/>
        </p:nvCxnSpPr>
        <p:spPr>
          <a:xfrm flipH="1">
            <a:off x="3853543" y="3075214"/>
            <a:ext cx="1126671" cy="17961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E41398C-E292-9FEF-B59B-F001E3F2A627}"/>
              </a:ext>
            </a:extLst>
          </p:cNvPr>
          <p:cNvCxnSpPr>
            <a:cxnSpLocks/>
          </p:cNvCxnSpPr>
          <p:nvPr/>
        </p:nvCxnSpPr>
        <p:spPr>
          <a:xfrm flipH="1">
            <a:off x="2618014" y="4871357"/>
            <a:ext cx="2362200" cy="2993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E2CE1F4-2659-04DF-2BF0-5998A7C1B4EE}"/>
              </a:ext>
            </a:extLst>
          </p:cNvPr>
          <p:cNvCxnSpPr>
            <a:cxnSpLocks/>
          </p:cNvCxnSpPr>
          <p:nvPr/>
        </p:nvCxnSpPr>
        <p:spPr>
          <a:xfrm flipH="1">
            <a:off x="3706586" y="5431971"/>
            <a:ext cx="1273628" cy="4191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EA81143-003C-EAA3-E8F9-AE53CD8F4EF5}"/>
              </a:ext>
            </a:extLst>
          </p:cNvPr>
          <p:cNvSpPr txBox="1"/>
          <p:nvPr/>
        </p:nvSpPr>
        <p:spPr>
          <a:xfrm>
            <a:off x="2500492" y="1922111"/>
            <a:ext cx="2248402" cy="369332"/>
          </a:xfrm>
          <a:prstGeom prst="rect">
            <a:avLst/>
          </a:prstGeom>
          <a:noFill/>
        </p:spPr>
        <p:txBody>
          <a:bodyPr wrap="square" rtlCol="0">
            <a:spAutoFit/>
          </a:bodyPr>
          <a:lstStyle/>
          <a:p>
            <a:r>
              <a:rPr lang="en-US" dirty="0"/>
              <a:t>From </a:t>
            </a:r>
            <a:r>
              <a:rPr lang="en-US" dirty="0">
                <a:hlinkClick r:id="rId5"/>
              </a:rPr>
              <a:t>Li, et.al., 2023 </a:t>
            </a:r>
            <a:endParaRPr lang="en-US" dirty="0"/>
          </a:p>
        </p:txBody>
      </p:sp>
      <p:pic>
        <p:nvPicPr>
          <p:cNvPr id="9" name="Picture 8">
            <a:extLst>
              <a:ext uri="{FF2B5EF4-FFF2-40B4-BE49-F238E27FC236}">
                <a16:creationId xmlns:a16="http://schemas.microsoft.com/office/drawing/2014/main" id="{82D858B5-73CB-951B-5CA6-90A1FBE2E5AE}"/>
              </a:ext>
            </a:extLst>
          </p:cNvPr>
          <p:cNvPicPr>
            <a:picLocks noChangeAspect="1"/>
          </p:cNvPicPr>
          <p:nvPr/>
        </p:nvPicPr>
        <p:blipFill>
          <a:blip r:embed="rId6"/>
          <a:stretch>
            <a:fillRect/>
          </a:stretch>
        </p:blipFill>
        <p:spPr>
          <a:xfrm>
            <a:off x="578906" y="1469702"/>
            <a:ext cx="1428572" cy="5322984"/>
          </a:xfrm>
          <a:prstGeom prst="rect">
            <a:avLst/>
          </a:prstGeom>
        </p:spPr>
      </p:pic>
      <p:cxnSp>
        <p:nvCxnSpPr>
          <p:cNvPr id="22" name="Straight Arrow Connector 21">
            <a:extLst>
              <a:ext uri="{FF2B5EF4-FFF2-40B4-BE49-F238E27FC236}">
                <a16:creationId xmlns:a16="http://schemas.microsoft.com/office/drawing/2014/main" id="{FA98C519-BD5F-85A5-EBCA-739A3FF8F23E}"/>
              </a:ext>
            </a:extLst>
          </p:cNvPr>
          <p:cNvCxnSpPr>
            <a:cxnSpLocks/>
          </p:cNvCxnSpPr>
          <p:nvPr/>
        </p:nvCxnSpPr>
        <p:spPr>
          <a:xfrm flipH="1">
            <a:off x="3614057" y="6003471"/>
            <a:ext cx="1366157" cy="3918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170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9A38E-2481-90FC-1640-2A3DB6AFA3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C5D8A2-9C39-8E40-0418-B22C91F22A3E}"/>
              </a:ext>
            </a:extLst>
          </p:cNvPr>
          <p:cNvSpPr>
            <a:spLocks noGrp="1"/>
          </p:cNvSpPr>
          <p:nvPr>
            <p:ph type="title"/>
          </p:nvPr>
        </p:nvSpPr>
        <p:spPr>
          <a:xfrm>
            <a:off x="379514" y="182216"/>
            <a:ext cx="11524432" cy="633498"/>
          </a:xfrm>
        </p:spPr>
        <p:txBody>
          <a:bodyPr>
            <a:normAutofit/>
          </a:bodyPr>
          <a:lstStyle/>
          <a:p>
            <a:r>
              <a:rPr lang="en-US" sz="4000" dirty="0" err="1">
                <a:latin typeface="Segoe UI" panose="020B0502040204020203" pitchFamily="34" charset="0"/>
                <a:cs typeface="Segoe UI" panose="020B0502040204020203" pitchFamily="34" charset="0"/>
              </a:rPr>
              <a:t>EfficientFormer</a:t>
            </a:r>
            <a:r>
              <a:rPr lang="en-US" sz="4000" dirty="0">
                <a:latin typeface="Segoe UI" panose="020B0502040204020203" pitchFamily="34" charset="0"/>
                <a:cs typeface="Segoe UI" panose="020B0502040204020203" pitchFamily="34" charset="0"/>
              </a:rPr>
              <a:t> V2 </a:t>
            </a:r>
          </a:p>
        </p:txBody>
      </p:sp>
      <p:sp>
        <p:nvSpPr>
          <p:cNvPr id="3" name="Content Placeholder 2">
            <a:extLst>
              <a:ext uri="{FF2B5EF4-FFF2-40B4-BE49-F238E27FC236}">
                <a16:creationId xmlns:a16="http://schemas.microsoft.com/office/drawing/2014/main" id="{D5F81934-4863-38DD-61BD-E749A4CA3B59}"/>
              </a:ext>
            </a:extLst>
          </p:cNvPr>
          <p:cNvSpPr>
            <a:spLocks noGrp="1"/>
          </p:cNvSpPr>
          <p:nvPr>
            <p:ph sz="quarter" idx="10"/>
          </p:nvPr>
        </p:nvSpPr>
        <p:spPr>
          <a:xfrm>
            <a:off x="379513" y="940525"/>
            <a:ext cx="11692743" cy="1639389"/>
          </a:xfrm>
        </p:spPr>
        <p:txBody>
          <a:bodyPr/>
          <a:lstStyle/>
          <a:p>
            <a:pPr marL="0" indent="0">
              <a:buNone/>
            </a:pPr>
            <a:r>
              <a:rPr lang="en-US" sz="2800" dirty="0">
                <a:latin typeface="+mn-lt"/>
                <a:cs typeface="Segoe UI" panose="020B0502040204020203" pitchFamily="34" charset="0"/>
              </a:rPr>
              <a:t>The architectural details of </a:t>
            </a:r>
            <a:r>
              <a:rPr lang="en-US" sz="2800" dirty="0" err="1">
                <a:latin typeface="+mn-lt"/>
                <a:cs typeface="Segoe UI" panose="020B0502040204020203" pitchFamily="34" charset="0"/>
              </a:rPr>
              <a:t>EfficientFormer</a:t>
            </a:r>
            <a:r>
              <a:rPr lang="en-US" sz="2800" dirty="0">
                <a:latin typeface="+mn-lt"/>
                <a:cs typeface="Segoe UI" panose="020B0502040204020203" pitchFamily="34" charset="0"/>
              </a:rPr>
              <a:t> V2 are optimized through a series of </a:t>
            </a:r>
            <a:r>
              <a:rPr lang="en-US" sz="2800" b="1" dirty="0">
                <a:latin typeface="+mn-lt"/>
                <a:cs typeface="Segoe UI" panose="020B0502040204020203" pitchFamily="34" charset="0"/>
              </a:rPr>
              <a:t>ablation studies  </a:t>
            </a:r>
          </a:p>
          <a:p>
            <a:pPr marL="0" indent="0">
              <a:buNone/>
            </a:pPr>
            <a:r>
              <a:rPr lang="en-US" sz="2800" dirty="0">
                <a:latin typeface="+mn-lt"/>
                <a:cs typeface="Segoe UI" panose="020B0502040204020203" pitchFamily="34" charset="0"/>
              </a:rPr>
              <a:t>At each step the accuracy, latency and complexity are evaluated</a:t>
            </a:r>
          </a:p>
        </p:txBody>
      </p:sp>
      <p:sp>
        <p:nvSpPr>
          <p:cNvPr id="6" name="TextBox 5">
            <a:extLst>
              <a:ext uri="{FF2B5EF4-FFF2-40B4-BE49-F238E27FC236}">
                <a16:creationId xmlns:a16="http://schemas.microsoft.com/office/drawing/2014/main" id="{9B5CB199-7BE2-6292-0A28-B8D4C64CCAB2}"/>
              </a:ext>
            </a:extLst>
          </p:cNvPr>
          <p:cNvSpPr txBox="1"/>
          <p:nvPr/>
        </p:nvSpPr>
        <p:spPr>
          <a:xfrm>
            <a:off x="5017529" y="6379638"/>
            <a:ext cx="2248402" cy="369332"/>
          </a:xfrm>
          <a:prstGeom prst="rect">
            <a:avLst/>
          </a:prstGeom>
          <a:noFill/>
        </p:spPr>
        <p:txBody>
          <a:bodyPr wrap="square" rtlCol="0">
            <a:spAutoFit/>
          </a:bodyPr>
          <a:lstStyle/>
          <a:p>
            <a:r>
              <a:rPr lang="en-US" dirty="0"/>
              <a:t>From </a:t>
            </a:r>
            <a:r>
              <a:rPr lang="en-US" dirty="0">
                <a:hlinkClick r:id="rId3"/>
              </a:rPr>
              <a:t>Li, et.al., 2023 </a:t>
            </a:r>
            <a:endParaRPr lang="en-US" dirty="0"/>
          </a:p>
        </p:txBody>
      </p:sp>
      <p:pic>
        <p:nvPicPr>
          <p:cNvPr id="7" name="Picture 6">
            <a:extLst>
              <a:ext uri="{FF2B5EF4-FFF2-40B4-BE49-F238E27FC236}">
                <a16:creationId xmlns:a16="http://schemas.microsoft.com/office/drawing/2014/main" id="{61C3FC90-9D0C-8B47-CC2E-CFCC79A9560E}"/>
              </a:ext>
            </a:extLst>
          </p:cNvPr>
          <p:cNvPicPr>
            <a:picLocks noChangeAspect="1"/>
          </p:cNvPicPr>
          <p:nvPr/>
        </p:nvPicPr>
        <p:blipFill>
          <a:blip r:embed="rId4"/>
          <a:stretch>
            <a:fillRect/>
          </a:stretch>
        </p:blipFill>
        <p:spPr>
          <a:xfrm>
            <a:off x="710017" y="2616620"/>
            <a:ext cx="10458726" cy="3726312"/>
          </a:xfrm>
          <a:prstGeom prst="rect">
            <a:avLst/>
          </a:prstGeom>
        </p:spPr>
      </p:pic>
    </p:spTree>
    <p:extLst>
      <p:ext uri="{BB962C8B-B14F-4D97-AF65-F5344CB8AC3E}">
        <p14:creationId xmlns:p14="http://schemas.microsoft.com/office/powerpoint/2010/main" val="1107222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01DF6-6527-D560-F5B3-E1DAA17006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D2654E-F86A-39B6-64B7-16F2A6319FE3}"/>
              </a:ext>
            </a:extLst>
          </p:cNvPr>
          <p:cNvSpPr>
            <a:spLocks noGrp="1"/>
          </p:cNvSpPr>
          <p:nvPr>
            <p:ph type="ctrTitle"/>
          </p:nvPr>
        </p:nvSpPr>
        <p:spPr>
          <a:xfrm>
            <a:off x="1524000" y="2080381"/>
            <a:ext cx="9835848" cy="1429582"/>
          </a:xfrm>
        </p:spPr>
        <p:txBody>
          <a:bodyPr>
            <a:normAutofit/>
          </a:bodyPr>
          <a:lstStyle/>
          <a:p>
            <a:r>
              <a:rPr lang="en-US" sz="4400" dirty="0">
                <a:latin typeface="+mn-lt"/>
              </a:rPr>
              <a:t>Optimization For Vision Transformers </a:t>
            </a:r>
          </a:p>
        </p:txBody>
      </p:sp>
    </p:spTree>
    <p:extLst>
      <p:ext uri="{BB962C8B-B14F-4D97-AF65-F5344CB8AC3E}">
        <p14:creationId xmlns:p14="http://schemas.microsoft.com/office/powerpoint/2010/main" val="10597499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Optimization for Transformers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372451"/>
          </a:xfrm>
        </p:spPr>
        <p:txBody>
          <a:bodyPr/>
          <a:lstStyle/>
          <a:p>
            <a:pPr marL="0" indent="0">
              <a:buNone/>
            </a:pPr>
            <a:r>
              <a:rPr lang="en-US" sz="2800" dirty="0">
                <a:latin typeface="+mn-lt"/>
                <a:cs typeface="Segoe UI" panose="020B0502040204020203" pitchFamily="34" charset="0"/>
              </a:rPr>
              <a:t>Vision Transformers have proved difficult to train and generalize  </a:t>
            </a:r>
          </a:p>
          <a:p>
            <a:r>
              <a:rPr lang="en-US" sz="2800" dirty="0">
                <a:latin typeface="+mn-lt"/>
                <a:cs typeface="Segoe UI" panose="020B0502040204020203" pitchFamily="34" charset="0"/>
              </a:rPr>
              <a:t>CNNs have proved easy to train </a:t>
            </a:r>
          </a:p>
          <a:p>
            <a:r>
              <a:rPr lang="en-US" sz="2800" dirty="0">
                <a:latin typeface="+mn-lt"/>
                <a:cs typeface="Segoe UI" panose="020B0502040204020203" pitchFamily="34" charset="0"/>
              </a:rPr>
              <a:t>Inductive biases work in CNNs favor   </a:t>
            </a:r>
          </a:p>
          <a:p>
            <a:pPr lvl="1"/>
            <a:r>
              <a:rPr lang="en-US" sz="2400" dirty="0">
                <a:latin typeface="+mn-lt"/>
                <a:cs typeface="Segoe UI" panose="020B0502040204020203" pitchFamily="34" charset="0"/>
              </a:rPr>
              <a:t>Localization   </a:t>
            </a:r>
          </a:p>
          <a:p>
            <a:pPr lvl="1"/>
            <a:r>
              <a:rPr lang="en-US" sz="2400" dirty="0">
                <a:latin typeface="+mn-lt"/>
                <a:cs typeface="Segoe UI" panose="020B0502040204020203" pitchFamily="34" charset="0"/>
              </a:rPr>
              <a:t>Translation invariance  </a:t>
            </a:r>
          </a:p>
          <a:p>
            <a:r>
              <a:rPr lang="en-US" sz="2800" dirty="0" err="1">
                <a:latin typeface="+mn-lt"/>
                <a:cs typeface="Segoe UI" panose="020B0502040204020203" pitchFamily="34" charset="0"/>
              </a:rPr>
              <a:t>ViTs</a:t>
            </a:r>
            <a:r>
              <a:rPr lang="en-US" sz="2800" dirty="0">
                <a:latin typeface="+mn-lt"/>
                <a:cs typeface="Segoe UI" panose="020B0502040204020203" pitchFamily="34" charset="0"/>
              </a:rPr>
              <a:t> trained on massive data sets using augmentation and self-supervised learning   </a:t>
            </a:r>
          </a:p>
          <a:p>
            <a:r>
              <a:rPr lang="en-US" sz="2800" dirty="0" err="1">
                <a:latin typeface="+mn-lt"/>
                <a:cs typeface="Segoe UI" panose="020B0502040204020203" pitchFamily="34" charset="0"/>
              </a:rPr>
              <a:t>ViT</a:t>
            </a:r>
            <a:r>
              <a:rPr lang="en-US" sz="2800" dirty="0">
                <a:latin typeface="+mn-lt"/>
                <a:cs typeface="Segoe UI" panose="020B0502040204020203" pitchFamily="34" charset="0"/>
              </a:rPr>
              <a:t> generalization can be poor. </a:t>
            </a:r>
          </a:p>
          <a:p>
            <a:r>
              <a:rPr lang="en-US" sz="2800" dirty="0">
                <a:latin typeface="+mn-lt"/>
                <a:cs typeface="Segoe UI" panose="020B0502040204020203" pitchFamily="34" charset="0"/>
              </a:rPr>
              <a:t>What can be done to improve </a:t>
            </a:r>
            <a:r>
              <a:rPr lang="en-US" sz="2800" dirty="0" err="1">
                <a:latin typeface="+mn-lt"/>
                <a:cs typeface="Segoe UI" panose="020B0502040204020203" pitchFamily="34" charset="0"/>
              </a:rPr>
              <a:t>ViT</a:t>
            </a:r>
            <a:r>
              <a:rPr lang="en-US" sz="2800" dirty="0">
                <a:latin typeface="+mn-lt"/>
                <a:cs typeface="Segoe UI" panose="020B0502040204020203" pitchFamily="34" charset="0"/>
              </a:rPr>
              <a:t> training?  </a:t>
            </a:r>
          </a:p>
        </p:txBody>
      </p:sp>
    </p:spTree>
    <p:extLst>
      <p:ext uri="{BB962C8B-B14F-4D97-AF65-F5344CB8AC3E}">
        <p14:creationId xmlns:p14="http://schemas.microsoft.com/office/powerpoint/2010/main" val="357779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Optimization for Transformers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6"/>
            <a:ext cx="11525250" cy="741318"/>
          </a:xfrm>
        </p:spPr>
        <p:txBody>
          <a:bodyPr/>
          <a:lstStyle/>
          <a:p>
            <a:pPr marL="0" indent="0">
              <a:buNone/>
            </a:pPr>
            <a:r>
              <a:rPr lang="en-US" sz="2800" dirty="0">
                <a:latin typeface="+mn-lt"/>
                <a:cs typeface="Segoe UI" panose="020B0502040204020203" pitchFamily="34" charset="0"/>
              </a:rPr>
              <a:t>Vision Transformers have proved difficult to train and generalize  </a:t>
            </a:r>
          </a:p>
        </p:txBody>
      </p:sp>
      <p:pic>
        <p:nvPicPr>
          <p:cNvPr id="5" name="Picture 4">
            <a:extLst>
              <a:ext uri="{FF2B5EF4-FFF2-40B4-BE49-F238E27FC236}">
                <a16:creationId xmlns:a16="http://schemas.microsoft.com/office/drawing/2014/main" id="{E4FDDACC-2081-0575-D781-12C53B88BA18}"/>
              </a:ext>
            </a:extLst>
          </p:cNvPr>
          <p:cNvPicPr>
            <a:picLocks noChangeAspect="1"/>
          </p:cNvPicPr>
          <p:nvPr/>
        </p:nvPicPr>
        <p:blipFill>
          <a:blip r:embed="rId3"/>
          <a:stretch>
            <a:fillRect/>
          </a:stretch>
        </p:blipFill>
        <p:spPr>
          <a:xfrm>
            <a:off x="6209925" y="2390504"/>
            <a:ext cx="5982076" cy="3123110"/>
          </a:xfrm>
          <a:prstGeom prst="rect">
            <a:avLst/>
          </a:prstGeom>
        </p:spPr>
      </p:pic>
      <p:sp>
        <p:nvSpPr>
          <p:cNvPr id="6" name="Content Placeholder 2">
            <a:extLst>
              <a:ext uri="{FF2B5EF4-FFF2-40B4-BE49-F238E27FC236}">
                <a16:creationId xmlns:a16="http://schemas.microsoft.com/office/drawing/2014/main" id="{D8409D51-94B4-EF79-EE83-7573D50F42EF}"/>
              </a:ext>
            </a:extLst>
          </p:cNvPr>
          <p:cNvSpPr txBox="1">
            <a:spLocks/>
          </p:cNvSpPr>
          <p:nvPr/>
        </p:nvSpPr>
        <p:spPr>
          <a:xfrm>
            <a:off x="411761" y="1681844"/>
            <a:ext cx="5729969" cy="464275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hlinkClick r:id="rId4"/>
              </a:rPr>
              <a:t>Chen, et.al., 2022</a:t>
            </a:r>
            <a:r>
              <a:rPr lang="en-US" sz="2800" dirty="0">
                <a:latin typeface="+mn-lt"/>
                <a:cs typeface="Segoe UI" panose="020B0502040204020203" pitchFamily="34" charset="0"/>
              </a:rPr>
              <a:t>, investigate this problem</a:t>
            </a:r>
          </a:p>
          <a:p>
            <a:r>
              <a:rPr lang="en-US" sz="2800" dirty="0">
                <a:latin typeface="+mn-lt"/>
                <a:cs typeface="Segoe UI" panose="020B0502040204020203" pitchFamily="34" charset="0"/>
              </a:rPr>
              <a:t>Compare cross entropy loss surface of </a:t>
            </a:r>
            <a:r>
              <a:rPr lang="en-US" sz="2800" dirty="0" err="1">
                <a:latin typeface="+mn-lt"/>
                <a:cs typeface="Segoe UI" panose="020B0502040204020203" pitchFamily="34" charset="0"/>
              </a:rPr>
              <a:t>ResNet</a:t>
            </a:r>
            <a:r>
              <a:rPr lang="en-US" sz="2800" dirty="0">
                <a:latin typeface="+mn-lt"/>
                <a:cs typeface="Segoe UI" panose="020B0502040204020203" pitchFamily="34" charset="0"/>
              </a:rPr>
              <a:t> 152 and </a:t>
            </a:r>
            <a:r>
              <a:rPr lang="en-US" sz="2800" dirty="0" err="1">
                <a:latin typeface="+mn-lt"/>
                <a:cs typeface="Segoe UI" panose="020B0502040204020203" pitchFamily="34" charset="0"/>
              </a:rPr>
              <a:t>ViT</a:t>
            </a:r>
            <a:r>
              <a:rPr lang="en-US" sz="2800" dirty="0">
                <a:latin typeface="+mn-lt"/>
                <a:cs typeface="Segoe UI" panose="020B0502040204020203" pitchFamily="34" charset="0"/>
              </a:rPr>
              <a:t> B/16    </a:t>
            </a:r>
          </a:p>
          <a:p>
            <a:r>
              <a:rPr lang="en-US" sz="2800" dirty="0">
                <a:latin typeface="+mn-lt"/>
                <a:cs typeface="Segoe UI" panose="020B0502040204020203" pitchFamily="34" charset="0"/>
              </a:rPr>
              <a:t>Gradients loss function for </a:t>
            </a:r>
            <a:r>
              <a:rPr lang="en-US" sz="2800" dirty="0" err="1">
                <a:latin typeface="+mn-lt"/>
                <a:cs typeface="Segoe UI" panose="020B0502040204020203" pitchFamily="34" charset="0"/>
              </a:rPr>
              <a:t>ViT</a:t>
            </a:r>
            <a:r>
              <a:rPr lang="en-US" sz="2800" dirty="0">
                <a:latin typeface="+mn-lt"/>
                <a:cs typeface="Segoe UI" panose="020B0502040204020203" pitchFamily="34" charset="0"/>
              </a:rPr>
              <a:t> are </a:t>
            </a:r>
            <a:r>
              <a:rPr lang="en-US" sz="2800" b="1" dirty="0">
                <a:latin typeface="+mn-lt"/>
                <a:cs typeface="Segoe UI" panose="020B0502040204020203" pitchFamily="34" charset="0"/>
              </a:rPr>
              <a:t>localized and extreme </a:t>
            </a:r>
            <a:r>
              <a:rPr lang="en-US" sz="2800" dirty="0">
                <a:latin typeface="+mn-lt"/>
                <a:cs typeface="Segoe UI" panose="020B0502040204020203" pitchFamily="34" charset="0"/>
              </a:rPr>
              <a:t>compared to </a:t>
            </a:r>
            <a:r>
              <a:rPr lang="en-US" sz="2800" dirty="0" err="1">
                <a:latin typeface="+mn-lt"/>
                <a:cs typeface="Segoe UI" panose="020B0502040204020203" pitchFamily="34" charset="0"/>
              </a:rPr>
              <a:t>ResNet</a:t>
            </a:r>
            <a:r>
              <a:rPr lang="en-US" sz="2800" dirty="0">
                <a:latin typeface="+mn-lt"/>
                <a:cs typeface="Segoe UI" panose="020B0502040204020203" pitchFamily="34" charset="0"/>
              </a:rPr>
              <a:t>!</a:t>
            </a:r>
          </a:p>
          <a:p>
            <a:r>
              <a:rPr lang="en-US" sz="2800" dirty="0">
                <a:latin typeface="+mn-lt"/>
                <a:cs typeface="Segoe UI" panose="020B0502040204020203" pitchFamily="34" charset="0"/>
              </a:rPr>
              <a:t>Localized and extreme gradients explain difficult training and poor generalization</a:t>
            </a:r>
          </a:p>
        </p:txBody>
      </p:sp>
    </p:spTree>
    <p:extLst>
      <p:ext uri="{BB962C8B-B14F-4D97-AF65-F5344CB8AC3E}">
        <p14:creationId xmlns:p14="http://schemas.microsoft.com/office/powerpoint/2010/main" val="388479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Optimization for Transformers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372451"/>
          </a:xfrm>
        </p:spPr>
        <p:txBody>
          <a:bodyPr/>
          <a:lstStyle/>
          <a:p>
            <a:pPr marL="0" indent="0">
              <a:buNone/>
            </a:pPr>
            <a:r>
              <a:rPr lang="en-US" sz="2800" dirty="0">
                <a:latin typeface="+mn-lt"/>
                <a:cs typeface="Segoe UI" panose="020B0502040204020203" pitchFamily="34" charset="0"/>
              </a:rPr>
              <a:t>Vision Transformers have proved difficult to train and generalize  </a:t>
            </a:r>
          </a:p>
          <a:p>
            <a:r>
              <a:rPr lang="en-US" sz="2800" dirty="0">
                <a:latin typeface="+mn-lt"/>
                <a:cs typeface="Segoe UI" panose="020B0502040204020203" pitchFamily="34" charset="0"/>
              </a:rPr>
              <a:t>What can be done to improve </a:t>
            </a:r>
            <a:r>
              <a:rPr lang="en-US" sz="2800" dirty="0" err="1">
                <a:latin typeface="+mn-lt"/>
                <a:cs typeface="Segoe UI" panose="020B0502040204020203" pitchFamily="34" charset="0"/>
              </a:rPr>
              <a:t>ViT</a:t>
            </a:r>
            <a:r>
              <a:rPr lang="en-US" sz="2800" dirty="0">
                <a:latin typeface="+mn-lt"/>
                <a:cs typeface="Segoe UI" panose="020B0502040204020203" pitchFamily="34" charset="0"/>
              </a:rPr>
              <a:t> training?  </a:t>
            </a:r>
          </a:p>
          <a:p>
            <a:r>
              <a:rPr lang="en-US" sz="2800" dirty="0">
                <a:latin typeface="+mn-lt"/>
                <a:cs typeface="Segoe UI" panose="020B0502040204020203" pitchFamily="34" charset="0"/>
                <a:hlinkClick r:id="rId3"/>
              </a:rPr>
              <a:t>Chen, et.al., 2022</a:t>
            </a:r>
            <a:r>
              <a:rPr lang="en-US" sz="2800" dirty="0">
                <a:latin typeface="+mn-lt"/>
                <a:cs typeface="Segoe UI" panose="020B0502040204020203" pitchFamily="34" charset="0"/>
              </a:rPr>
              <a:t> proposed using  sharpness-aware minimizer (SAM) proposed by </a:t>
            </a:r>
            <a:r>
              <a:rPr lang="en-US" sz="2800" dirty="0">
                <a:latin typeface="+mn-lt"/>
                <a:cs typeface="Segoe UI" panose="020B0502040204020203" pitchFamily="34" charset="0"/>
                <a:hlinkClick r:id="rId4"/>
              </a:rPr>
              <a:t>Forest, et.al., 2021</a:t>
            </a:r>
            <a:r>
              <a:rPr lang="en-US" sz="2800" dirty="0">
                <a:latin typeface="+mn-lt"/>
                <a:cs typeface="Segoe UI" panose="020B0502040204020203" pitchFamily="34" charset="0"/>
              </a:rPr>
              <a:t>     </a:t>
            </a:r>
          </a:p>
          <a:p>
            <a:pPr lvl="1"/>
            <a:r>
              <a:rPr lang="en-US" sz="2400" dirty="0">
                <a:latin typeface="+mn-lt"/>
                <a:cs typeface="Segoe UI" panose="020B0502040204020203" pitchFamily="34" charset="0"/>
              </a:rPr>
              <a:t>Now implemented as </a:t>
            </a:r>
            <a:r>
              <a:rPr lang="en-US" sz="2400" dirty="0" err="1">
                <a:latin typeface="+mn-lt"/>
                <a:cs typeface="Segoe UI" panose="020B0502040204020203" pitchFamily="34" charset="0"/>
                <a:hlinkClick r:id="rId5"/>
              </a:rPr>
              <a:t>tf.keras.models.experimental.SharpnessAwareMininization</a:t>
            </a:r>
            <a:r>
              <a:rPr lang="en-US" sz="2400" dirty="0">
                <a:latin typeface="+mn-lt"/>
                <a:cs typeface="Segoe UI" panose="020B0502040204020203" pitchFamily="34" charset="0"/>
              </a:rPr>
              <a:t>    </a:t>
            </a:r>
          </a:p>
          <a:p>
            <a:r>
              <a:rPr lang="en-US" sz="2800" dirty="0">
                <a:latin typeface="+mn-lt"/>
                <a:cs typeface="Segoe UI" panose="020B0502040204020203" pitchFamily="34" charset="0"/>
              </a:rPr>
              <a:t>SGD optimizers only minimize gradient   </a:t>
            </a:r>
          </a:p>
          <a:p>
            <a:pPr lvl="1"/>
            <a:r>
              <a:rPr lang="en-US" sz="2400" dirty="0">
                <a:latin typeface="+mn-lt"/>
                <a:cs typeface="Segoe UI" panose="020B0502040204020203" pitchFamily="34" charset="0"/>
              </a:rPr>
              <a:t>SGD optimizers incorporate no smoothness constraint into the loss function </a:t>
            </a:r>
          </a:p>
          <a:p>
            <a:r>
              <a:rPr lang="en-US" sz="2800" dirty="0">
                <a:latin typeface="+mn-lt"/>
                <a:cs typeface="Segoe UI" panose="020B0502040204020203" pitchFamily="34" charset="0"/>
              </a:rPr>
              <a:t>Poor smoothness of loss function surface makes training and generalization difficult </a:t>
            </a:r>
          </a:p>
          <a:p>
            <a:pPr lvl="1"/>
            <a:r>
              <a:rPr lang="en-US" sz="2400" dirty="0">
                <a:latin typeface="+mn-lt"/>
                <a:cs typeface="Segoe UI" panose="020B0502040204020203" pitchFamily="34" charset="0"/>
              </a:rPr>
              <a:t>Rough loss services change rapidly with small changes in data values   </a:t>
            </a:r>
          </a:p>
        </p:txBody>
      </p:sp>
    </p:spTree>
    <p:extLst>
      <p:ext uri="{BB962C8B-B14F-4D97-AF65-F5344CB8AC3E}">
        <p14:creationId xmlns:p14="http://schemas.microsoft.com/office/powerpoint/2010/main" val="312194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Optimization for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5"/>
                <a:ext cx="11525250" cy="5372451"/>
              </a:xfrm>
            </p:spPr>
            <p:txBody>
              <a:bodyPr/>
              <a:lstStyle/>
              <a:p>
                <a:pPr marL="0" indent="0">
                  <a:buNone/>
                </a:pPr>
                <a:r>
                  <a:rPr lang="en-US" sz="2800" dirty="0">
                    <a:latin typeface="+mn-lt"/>
                    <a:cs typeface="Segoe UI" panose="020B0502040204020203" pitchFamily="34" charset="0"/>
                  </a:rPr>
                  <a:t>Sharpness-aware minimization (SAM)  </a:t>
                </a:r>
              </a:p>
              <a:p>
                <a:r>
                  <a:rPr lang="en-US" sz="2800" dirty="0">
                    <a:latin typeface="+mn-lt"/>
                    <a:cs typeface="Segoe UI" panose="020B0502040204020203" pitchFamily="34" charset="0"/>
                  </a:rPr>
                  <a:t>SAM proposed by </a:t>
                </a:r>
                <a:r>
                  <a:rPr lang="en-US" sz="2800" dirty="0">
                    <a:latin typeface="+mn-lt"/>
                    <a:cs typeface="Segoe UI" panose="020B0502040204020203" pitchFamily="34" charset="0"/>
                    <a:hlinkClick r:id="rId3"/>
                  </a:rPr>
                  <a:t>Forest, et.al., 2021</a:t>
                </a:r>
                <a:r>
                  <a:rPr lang="en-US" sz="2800" dirty="0">
                    <a:latin typeface="+mn-lt"/>
                    <a:cs typeface="Segoe UI" panose="020B0502040204020203" pitchFamily="34" charset="0"/>
                  </a:rPr>
                  <a:t> uses loss function with smoothness term    </a:t>
                </a:r>
              </a:p>
              <a:p>
                <a:pPr marL="0" indent="0">
                  <a:buNone/>
                </a:pPr>
                <a14:m>
                  <m:oMathPara xmlns:m="http://schemas.openxmlformats.org/officeDocument/2006/math">
                    <m:oMathParaPr>
                      <m:jc m:val="centerGroup"/>
                    </m:oMathParaPr>
                    <m:oMath xmlns:m="http://schemas.openxmlformats.org/officeDocument/2006/math">
                      <m:func>
                        <m:funcPr>
                          <m:ctrlPr>
                            <a:rPr lang="en-US" sz="2800" i="1" smtClean="0">
                              <a:latin typeface="Cambria Math" panose="02040503050406030204" pitchFamily="18" charset="0"/>
                              <a:cs typeface="Segoe UI" panose="020B0502040204020203" pitchFamily="34" charset="0"/>
                            </a:rPr>
                          </m:ctrlPr>
                        </m:funcPr>
                        <m:fName>
                          <m:limLow>
                            <m:limLowPr>
                              <m:ctrlPr>
                                <a:rPr lang="en-US" sz="2800" i="1" smtClean="0">
                                  <a:latin typeface="Cambria Math" panose="02040503050406030204" pitchFamily="18" charset="0"/>
                                  <a:cs typeface="Segoe UI" panose="020B0502040204020203" pitchFamily="34" charset="0"/>
                                </a:rPr>
                              </m:ctrlPr>
                            </m:limLowPr>
                            <m:e>
                              <m:r>
                                <m:rPr>
                                  <m:sty m:val="p"/>
                                </m:rPr>
                                <a:rPr lang="en-US" sz="2800" i="0" smtClean="0">
                                  <a:latin typeface="Cambria Math" panose="02040503050406030204" pitchFamily="18" charset="0"/>
                                  <a:cs typeface="Segoe UI" panose="020B0502040204020203" pitchFamily="34" charset="0"/>
                                </a:rPr>
                                <m:t>min</m:t>
                              </m:r>
                            </m:e>
                            <m:lim>
                              <m:r>
                                <a:rPr lang="en-US" sz="2800" b="0" i="1" smtClean="0">
                                  <a:latin typeface="Cambria Math" panose="02040503050406030204" pitchFamily="18" charset="0"/>
                                  <a:cs typeface="Segoe UI" panose="020B0502040204020203" pitchFamily="34" charset="0"/>
                                </a:rPr>
                                <m:t>𝑊</m:t>
                              </m:r>
                            </m:lim>
                          </m:limLow>
                        </m:fName>
                        <m:e>
                          <m:func>
                            <m:funcPr>
                              <m:ctrlPr>
                                <a:rPr lang="en-US" sz="2800" i="1" smtClean="0">
                                  <a:latin typeface="Cambria Math" panose="02040503050406030204" pitchFamily="18" charset="0"/>
                                  <a:cs typeface="Segoe UI" panose="020B0502040204020203" pitchFamily="34" charset="0"/>
                                </a:rPr>
                              </m:ctrlPr>
                            </m:funcPr>
                            <m:fName>
                              <m:limLow>
                                <m:limLowPr>
                                  <m:ctrlPr>
                                    <a:rPr lang="en-US" sz="2800" i="1" smtClean="0">
                                      <a:latin typeface="Cambria Math" panose="02040503050406030204" pitchFamily="18" charset="0"/>
                                      <a:cs typeface="Segoe UI" panose="020B0502040204020203" pitchFamily="34" charset="0"/>
                                    </a:rPr>
                                  </m:ctrlPr>
                                </m:limLowPr>
                                <m:e>
                                  <m:r>
                                    <m:rPr>
                                      <m:sty m:val="p"/>
                                    </m:rPr>
                                    <a:rPr lang="en-US" sz="2800" i="0" smtClean="0">
                                      <a:latin typeface="Cambria Math" panose="02040503050406030204" pitchFamily="18" charset="0"/>
                                      <a:cs typeface="Segoe UI" panose="020B0502040204020203" pitchFamily="34" charset="0"/>
                                    </a:rPr>
                                    <m:t>max</m:t>
                                  </m:r>
                                </m:e>
                                <m:lim>
                                  <m:d>
                                    <m:dPr>
                                      <m:begChr m:val="‖"/>
                                      <m:endChr m:val="‖"/>
                                      <m:ctrlPr>
                                        <a:rPr lang="en-US" sz="2800" i="1" smtClean="0">
                                          <a:latin typeface="Cambria Math" panose="02040503050406030204" pitchFamily="18" charset="0"/>
                                          <a:cs typeface="Segoe UI" panose="020B0502040204020203" pitchFamily="34" charset="0"/>
                                        </a:rPr>
                                      </m:ctrlPr>
                                    </m:dPr>
                                    <m:e>
                                      <m:r>
                                        <a:rPr lang="en-US" sz="2800" i="1" smtClean="0">
                                          <a:latin typeface="Cambria Math" panose="02040503050406030204" pitchFamily="18" charset="0"/>
                                          <a:ea typeface="Cambria Math" panose="02040503050406030204" pitchFamily="18" charset="0"/>
                                          <a:cs typeface="Segoe UI" panose="020B0502040204020203" pitchFamily="34" charset="0"/>
                                        </a:rPr>
                                        <m:t>𝜀</m:t>
                                      </m:r>
                                    </m:e>
                                  </m:d>
                                  <m:r>
                                    <a:rPr lang="en-US" sz="280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𝜌</m:t>
                                  </m:r>
                                </m:lim>
                              </m:limLow>
                            </m:fName>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ℒ</m:t>
                                  </m:r>
                                </m:e>
                                <m:sub>
                                  <m:r>
                                    <a:rPr lang="en-US" sz="2800" i="1">
                                      <a:latin typeface="Cambria Math" panose="02040503050406030204" pitchFamily="18" charset="0"/>
                                      <a:ea typeface="Cambria Math" panose="02040503050406030204" pitchFamily="18" charset="0"/>
                                      <a:cs typeface="Segoe UI" panose="020B0502040204020203" pitchFamily="34" charset="0"/>
                                    </a:rPr>
                                    <m:t>𝑡𝑟𝑎𝑖𝑛</m:t>
                                  </m:r>
                                </m:sub>
                              </m:sSub>
                              <m:d>
                                <m:dPr>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r>
                                    <a:rPr lang="en-US" sz="2800" b="0" i="1" smtClean="0">
                                      <a:latin typeface="Cambria Math" panose="02040503050406030204" pitchFamily="18" charset="0"/>
                                      <a:ea typeface="Cambria Math" panose="02040503050406030204" pitchFamily="18" charset="0"/>
                                      <a:cs typeface="Segoe UI" panose="020B0502040204020203" pitchFamily="34" charset="0"/>
                                    </a:rPr>
                                    <m:t>+ ℇ</m:t>
                                  </m:r>
                                </m:e>
                              </m:d>
                            </m:e>
                          </m:func>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Loss is minimized over some neighborhood, </a:t>
                </a:r>
                <a14:m>
                  <m:oMath xmlns:m="http://schemas.openxmlformats.org/officeDocument/2006/math">
                    <m:d>
                      <m:dPr>
                        <m:begChr m:val="‖"/>
                        <m:endChr m:val="‖"/>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𝜀</m:t>
                        </m:r>
                      </m:e>
                    </m:d>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𝜌</m:t>
                    </m:r>
                  </m:oMath>
                </a14:m>
                <a:r>
                  <a:rPr lang="en-US" sz="2800" dirty="0">
                    <a:latin typeface="+mn-lt"/>
                    <a:cs typeface="Segoe UI" panose="020B0502040204020203" pitchFamily="34" charset="0"/>
                  </a:rPr>
                  <a:t>, rather than just locally   </a:t>
                </a:r>
              </a:p>
              <a:p>
                <a:pPr marL="0" indent="0">
                  <a:buNone/>
                </a:pPr>
                <a14:m>
                  <m:oMathPara xmlns:m="http://schemas.openxmlformats.org/officeDocument/2006/math">
                    <m:oMathParaPr>
                      <m:jc m:val="centerGroup"/>
                    </m:oMathParaPr>
                    <m:oMath xmlns:m="http://schemas.openxmlformats.org/officeDocument/2006/math">
                      <m:acc>
                        <m:accPr>
                          <m:chr m:val="̂"/>
                          <m:ctrlPr>
                            <a:rPr lang="en-US" sz="2800" i="1" smtClean="0">
                              <a:latin typeface="Cambria Math" panose="02040503050406030204" pitchFamily="18" charset="0"/>
                              <a:cs typeface="Segoe UI" panose="020B0502040204020203" pitchFamily="34" charset="0"/>
                            </a:rPr>
                          </m:ctrlPr>
                        </m:accPr>
                        <m:e>
                          <m:r>
                            <a:rPr lang="en-US" sz="2800" i="1" smtClean="0">
                              <a:latin typeface="Cambria Math" panose="02040503050406030204" pitchFamily="18" charset="0"/>
                              <a:ea typeface="Cambria Math" panose="02040503050406030204" pitchFamily="18" charset="0"/>
                              <a:cs typeface="Segoe UI" panose="020B0502040204020203" pitchFamily="34" charset="0"/>
                            </a:rPr>
                            <m:t>𝜀</m:t>
                          </m:r>
                        </m:e>
                      </m:acc>
                      <m:d>
                        <m:dPr>
                          <m:ctrlPr>
                            <a:rPr lang="en-US" sz="280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𝑊</m:t>
                          </m:r>
                        </m:e>
                      </m:d>
                      <m:r>
                        <a:rPr lang="en-US" sz="2800" b="0" i="1" smtClean="0">
                          <a:latin typeface="Cambria Math" panose="02040503050406030204" pitchFamily="18" charset="0"/>
                          <a:cs typeface="Segoe UI" panose="020B0502040204020203" pitchFamily="34" charset="0"/>
                        </a:rPr>
                        <m:t>=</m:t>
                      </m:r>
                      <m:f>
                        <m:fPr>
                          <m:ctrlPr>
                            <a:rPr lang="en-US" sz="2800" b="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ea typeface="Cambria Math" panose="02040503050406030204" pitchFamily="18" charset="0"/>
                              <a:cs typeface="Segoe UI" panose="020B0502040204020203" pitchFamily="34" charset="0"/>
                            </a:rPr>
                            <m:t>𝜌</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sub>
                          </m:sSub>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ℒ</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𝑡𝑟𝑎𝑖𝑛</m:t>
                              </m:r>
                            </m:sub>
                          </m:sSub>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num>
                        <m:den>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n-US" sz="2800" i="1">
                                      <a:latin typeface="Cambria Math" panose="02040503050406030204" pitchFamily="18" charset="0"/>
                                      <a:ea typeface="Cambria Math" panose="02040503050406030204" pitchFamily="18" charset="0"/>
                                      <a:cs typeface="Segoe UI" panose="020B0502040204020203" pitchFamily="34" charset="0"/>
                                    </a:rPr>
                                    <m:t>∇</m:t>
                                  </m:r>
                                </m:e>
                                <m:sub>
                                  <m:r>
                                    <a:rPr lang="en-US" sz="2800" i="1">
                                      <a:latin typeface="Cambria Math" panose="02040503050406030204" pitchFamily="18" charset="0"/>
                                      <a:ea typeface="Cambria Math" panose="02040503050406030204" pitchFamily="18" charset="0"/>
                                      <a:cs typeface="Segoe UI" panose="020B0502040204020203" pitchFamily="34" charset="0"/>
                                    </a:rPr>
                                    <m:t>𝑊</m:t>
                                  </m:r>
                                </m:sub>
                              </m:sSub>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ℒ</m:t>
                                  </m:r>
                                </m:e>
                                <m:sub>
                                  <m:r>
                                    <a:rPr lang="en-US" sz="2800" i="1">
                                      <a:latin typeface="Cambria Math" panose="02040503050406030204" pitchFamily="18" charset="0"/>
                                      <a:ea typeface="Cambria Math" panose="02040503050406030204" pitchFamily="18" charset="0"/>
                                      <a:cs typeface="Segoe UI" panose="020B0502040204020203" pitchFamily="34" charset="0"/>
                                    </a:rPr>
                                    <m:t>𝑡𝑟𝑎𝑖𝑛</m:t>
                                  </m:r>
                                </m:sub>
                              </m:sSub>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𝑊</m:t>
                                  </m:r>
                                </m:e>
                              </m:d>
                            </m:e>
                          </m:d>
                        </m:den>
                      </m:f>
                    </m:oMath>
                  </m:oMathPara>
                </a14:m>
                <a:endParaRPr lang="en-US" sz="2800" dirty="0">
                  <a:latin typeface="+mn-lt"/>
                  <a:cs typeface="Segoe UI" panose="020B0502040204020203" pitchFamily="34" charset="0"/>
                </a:endParaRPr>
              </a:p>
              <a:p>
                <a:pPr marL="0" indent="0">
                  <a:buNone/>
                </a:pPr>
                <a:r>
                  <a:rPr lang="en-US" sz="2800" dirty="0">
                    <a:latin typeface="+mn-lt"/>
                    <a:cs typeface="Segoe UI" panose="020B0502040204020203" pitchFamily="34" charset="0"/>
                  </a:rPr>
                  <a:t>With neighborhood size hyperparameter </a:t>
                </a:r>
                <a14:m>
                  <m:oMath xmlns:m="http://schemas.openxmlformats.org/officeDocument/2006/math">
                    <m:r>
                      <a:rPr lang="en-US" sz="2800" b="0" i="1" smtClean="0">
                        <a:latin typeface="Cambria Math" panose="02040503050406030204" pitchFamily="18" charset="0"/>
                        <a:ea typeface="Cambria Math" panose="02040503050406030204" pitchFamily="18" charset="0"/>
                        <a:cs typeface="Segoe UI" panose="020B0502040204020203" pitchFamily="34" charset="0"/>
                      </a:rPr>
                      <m:t>𝜌</m:t>
                    </m:r>
                  </m:oMath>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940525"/>
                <a:ext cx="11525250" cy="5372451"/>
              </a:xfrm>
              <a:blipFill>
                <a:blip r:embed="rId4"/>
                <a:stretch>
                  <a:fillRect l="-1058" t="-1020"/>
                </a:stretch>
              </a:blipFill>
            </p:spPr>
            <p:txBody>
              <a:bodyPr/>
              <a:lstStyle/>
              <a:p>
                <a:r>
                  <a:rPr lang="en-US">
                    <a:noFill/>
                  </a:rPr>
                  <a:t> </a:t>
                </a:r>
              </a:p>
            </p:txBody>
          </p:sp>
        </mc:Fallback>
      </mc:AlternateContent>
    </p:spTree>
    <p:extLst>
      <p:ext uri="{BB962C8B-B14F-4D97-AF65-F5344CB8AC3E}">
        <p14:creationId xmlns:p14="http://schemas.microsoft.com/office/powerpoint/2010/main" val="1616486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Optimization for Transformers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940526"/>
            <a:ext cx="11525250" cy="741318"/>
          </a:xfrm>
        </p:spPr>
        <p:txBody>
          <a:bodyPr/>
          <a:lstStyle/>
          <a:p>
            <a:pPr marL="0" indent="0">
              <a:buNone/>
            </a:pPr>
            <a:r>
              <a:rPr lang="en-US" sz="2800" dirty="0">
                <a:latin typeface="+mn-lt"/>
                <a:cs typeface="Segoe UI" panose="020B0502040204020203" pitchFamily="34" charset="0"/>
              </a:rPr>
              <a:t>Sharpness-aware minimization (SAM)   </a:t>
            </a:r>
          </a:p>
        </p:txBody>
      </p:sp>
      <p:sp>
        <p:nvSpPr>
          <p:cNvPr id="6" name="Content Placeholder 2">
            <a:extLst>
              <a:ext uri="{FF2B5EF4-FFF2-40B4-BE49-F238E27FC236}">
                <a16:creationId xmlns:a16="http://schemas.microsoft.com/office/drawing/2014/main" id="{D8409D51-94B4-EF79-EE83-7573D50F42EF}"/>
              </a:ext>
            </a:extLst>
          </p:cNvPr>
          <p:cNvSpPr txBox="1">
            <a:spLocks/>
          </p:cNvSpPr>
          <p:nvPr/>
        </p:nvSpPr>
        <p:spPr>
          <a:xfrm>
            <a:off x="411762" y="1681844"/>
            <a:ext cx="5276024" cy="4642756"/>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mn-lt"/>
                <a:cs typeface="Segoe UI" panose="020B0502040204020203" pitchFamily="34" charset="0"/>
              </a:rPr>
              <a:t>Using SAM smooths the </a:t>
            </a:r>
            <a:r>
              <a:rPr lang="en-US" sz="2800" dirty="0" err="1">
                <a:latin typeface="+mn-lt"/>
                <a:cs typeface="Segoe UI" panose="020B0502040204020203" pitchFamily="34" charset="0"/>
              </a:rPr>
              <a:t>ViT</a:t>
            </a:r>
            <a:r>
              <a:rPr lang="en-US" sz="2800" dirty="0">
                <a:latin typeface="+mn-lt"/>
                <a:cs typeface="Segoe UI" panose="020B0502040204020203" pitchFamily="34" charset="0"/>
              </a:rPr>
              <a:t> loss function   </a:t>
            </a:r>
          </a:p>
          <a:p>
            <a:r>
              <a:rPr lang="en-US" sz="2800" dirty="0">
                <a:latin typeface="+mn-lt"/>
                <a:cs typeface="Segoe UI" panose="020B0502040204020203" pitchFamily="34" charset="0"/>
              </a:rPr>
              <a:t>Eliminates extreme gradients   </a:t>
            </a:r>
          </a:p>
          <a:p>
            <a:r>
              <a:rPr lang="en-US" sz="2800" dirty="0">
                <a:latin typeface="+mn-lt"/>
                <a:cs typeface="Segoe UI" panose="020B0502040204020203" pitchFamily="34" charset="0"/>
              </a:rPr>
              <a:t>Larger ‘flat’ area around minimum improves generalization   </a:t>
            </a:r>
          </a:p>
        </p:txBody>
      </p:sp>
      <p:pic>
        <p:nvPicPr>
          <p:cNvPr id="7" name="Picture 6">
            <a:extLst>
              <a:ext uri="{FF2B5EF4-FFF2-40B4-BE49-F238E27FC236}">
                <a16:creationId xmlns:a16="http://schemas.microsoft.com/office/drawing/2014/main" id="{19FD37F6-4629-DC4A-4A77-FC67229E8151}"/>
              </a:ext>
            </a:extLst>
          </p:cNvPr>
          <p:cNvPicPr>
            <a:picLocks noChangeAspect="1"/>
          </p:cNvPicPr>
          <p:nvPr/>
        </p:nvPicPr>
        <p:blipFill>
          <a:blip r:embed="rId3"/>
          <a:stretch>
            <a:fillRect/>
          </a:stretch>
        </p:blipFill>
        <p:spPr>
          <a:xfrm>
            <a:off x="6285597" y="2525485"/>
            <a:ext cx="2880174" cy="2817901"/>
          </a:xfrm>
          <a:prstGeom prst="rect">
            <a:avLst/>
          </a:prstGeom>
        </p:spPr>
      </p:pic>
      <p:pic>
        <p:nvPicPr>
          <p:cNvPr id="9" name="Picture 8">
            <a:extLst>
              <a:ext uri="{FF2B5EF4-FFF2-40B4-BE49-F238E27FC236}">
                <a16:creationId xmlns:a16="http://schemas.microsoft.com/office/drawing/2014/main" id="{6909229A-55FB-93CD-8442-0C358612F28E}"/>
              </a:ext>
            </a:extLst>
          </p:cNvPr>
          <p:cNvPicPr>
            <a:picLocks noChangeAspect="1"/>
          </p:cNvPicPr>
          <p:nvPr/>
        </p:nvPicPr>
        <p:blipFill>
          <a:blip r:embed="rId4"/>
          <a:stretch>
            <a:fillRect/>
          </a:stretch>
        </p:blipFill>
        <p:spPr>
          <a:xfrm>
            <a:off x="9241971" y="2525486"/>
            <a:ext cx="2841582" cy="2817902"/>
          </a:xfrm>
          <a:prstGeom prst="rect">
            <a:avLst/>
          </a:prstGeom>
        </p:spPr>
      </p:pic>
      <p:sp>
        <p:nvSpPr>
          <p:cNvPr id="10" name="TextBox 9">
            <a:extLst>
              <a:ext uri="{FF2B5EF4-FFF2-40B4-BE49-F238E27FC236}">
                <a16:creationId xmlns:a16="http://schemas.microsoft.com/office/drawing/2014/main" id="{3E064D68-F93D-5FBC-2D73-735B0F02857D}"/>
              </a:ext>
            </a:extLst>
          </p:cNvPr>
          <p:cNvSpPr txBox="1"/>
          <p:nvPr/>
        </p:nvSpPr>
        <p:spPr>
          <a:xfrm>
            <a:off x="7892143" y="5644244"/>
            <a:ext cx="2422072" cy="369332"/>
          </a:xfrm>
          <a:prstGeom prst="rect">
            <a:avLst/>
          </a:prstGeom>
          <a:noFill/>
        </p:spPr>
        <p:txBody>
          <a:bodyPr wrap="square" rtlCol="0">
            <a:spAutoFit/>
          </a:bodyPr>
          <a:lstStyle/>
          <a:p>
            <a:pPr algn="ctr"/>
            <a:r>
              <a:rPr lang="en-US" dirty="0"/>
              <a:t>From </a:t>
            </a:r>
            <a:r>
              <a:rPr lang="en-US" sz="1800" dirty="0">
                <a:latin typeface="+mn-lt"/>
                <a:cs typeface="Segoe UI" panose="020B0502040204020203" pitchFamily="34" charset="0"/>
                <a:hlinkClick r:id="rId5"/>
              </a:rPr>
              <a:t>Chen, et.al., 2022</a:t>
            </a:r>
            <a:endParaRPr lang="en-US" dirty="0"/>
          </a:p>
        </p:txBody>
      </p:sp>
    </p:spTree>
    <p:extLst>
      <p:ext uri="{BB962C8B-B14F-4D97-AF65-F5344CB8AC3E}">
        <p14:creationId xmlns:p14="http://schemas.microsoft.com/office/powerpoint/2010/main" val="3059495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212493"/>
            <a:ext cx="11647823" cy="674370"/>
          </a:xfrm>
        </p:spPr>
        <p:txBody>
          <a:bodyPr>
            <a:normAutofit/>
          </a:bodyPr>
          <a:lstStyle/>
          <a:p>
            <a:r>
              <a:rPr lang="en-US" sz="4000" dirty="0">
                <a:latin typeface="Segoe"/>
              </a:rPr>
              <a:t>Data Augmentation</a:t>
            </a:r>
          </a:p>
        </p:txBody>
      </p:sp>
      <p:sp>
        <p:nvSpPr>
          <p:cNvPr id="145" name="Content Placeholder 6">
            <a:extLst>
              <a:ext uri="{FF2B5EF4-FFF2-40B4-BE49-F238E27FC236}">
                <a16:creationId xmlns:a16="http://schemas.microsoft.com/office/drawing/2014/main" id="{ABB524EF-63A0-4CDC-BEC9-C95141F0FBC6}"/>
              </a:ext>
            </a:extLst>
          </p:cNvPr>
          <p:cNvSpPr>
            <a:spLocks noGrp="1"/>
          </p:cNvSpPr>
          <p:nvPr>
            <p:ph sz="quarter" idx="10"/>
          </p:nvPr>
        </p:nvSpPr>
        <p:spPr>
          <a:xfrm>
            <a:off x="333375" y="944048"/>
            <a:ext cx="11525250" cy="5701459"/>
          </a:xfrm>
        </p:spPr>
        <p:txBody>
          <a:bodyPr>
            <a:normAutofit/>
          </a:bodyPr>
          <a:lstStyle/>
          <a:p>
            <a:pPr marL="0" indent="0">
              <a:buNone/>
            </a:pPr>
            <a:r>
              <a:rPr lang="en-GB" sz="2800" dirty="0">
                <a:latin typeface="+mn-lt"/>
                <a:ea typeface="Segoe UI" panose="020B0502040204020203" pitchFamily="34" charset="0"/>
                <a:cs typeface="Segoe UI" panose="020B0502040204020203" pitchFamily="34" charset="0"/>
              </a:rPr>
              <a:t>Data Augmentation applies a collection of methods to the generation of new labelled training examples </a:t>
            </a:r>
          </a:p>
          <a:p>
            <a:r>
              <a:rPr lang="en-GB" sz="2800" dirty="0">
                <a:latin typeface="+mn-lt"/>
                <a:ea typeface="Segoe UI" panose="020B0502040204020203" pitchFamily="34" charset="0"/>
                <a:cs typeface="Segoe UI" panose="020B0502040204020203" pitchFamily="34" charset="0"/>
              </a:rPr>
              <a:t>Generative models create new cases given randomized input</a:t>
            </a:r>
          </a:p>
          <a:p>
            <a:pPr lvl="1"/>
            <a:r>
              <a:rPr lang="en-GB" sz="2400" dirty="0">
                <a:latin typeface="+mn-lt"/>
                <a:ea typeface="Segoe UI" panose="020B0502040204020203" pitchFamily="34" charset="0"/>
                <a:cs typeface="Segoe UI" panose="020B0502040204020203" pitchFamily="34" charset="0"/>
              </a:rPr>
              <a:t>Generate completely new cases with known labels </a:t>
            </a:r>
          </a:p>
          <a:p>
            <a:pPr lvl="1"/>
            <a:r>
              <a:rPr lang="en-GB" sz="2400" dirty="0">
                <a:latin typeface="+mn-lt"/>
                <a:ea typeface="Segoe UI" panose="020B0502040204020203" pitchFamily="34" charset="0"/>
                <a:cs typeface="Segoe UI" panose="020B0502040204020203" pitchFamily="34" charset="0"/>
              </a:rPr>
              <a:t>Complex to create and evaluate</a:t>
            </a:r>
          </a:p>
          <a:p>
            <a:r>
              <a:rPr lang="en-GB" sz="2800" dirty="0">
                <a:latin typeface="+mn-lt"/>
                <a:ea typeface="Segoe UI" panose="020B0502040204020203" pitchFamily="34" charset="0"/>
                <a:cs typeface="Segoe UI" panose="020B0502040204020203" pitchFamily="34" charset="0"/>
              </a:rPr>
              <a:t>Transformation of existing cases   </a:t>
            </a:r>
          </a:p>
          <a:p>
            <a:pPr lvl="1"/>
            <a:r>
              <a:rPr lang="en-GB" sz="2400" dirty="0">
                <a:latin typeface="+mn-lt"/>
                <a:ea typeface="Segoe UI" panose="020B0502040204020203" pitchFamily="34" charset="0"/>
                <a:cs typeface="Segoe UI" panose="020B0502040204020203" pitchFamily="34" charset="0"/>
              </a:rPr>
              <a:t>Can apply one or more transformations to create unique cases </a:t>
            </a:r>
          </a:p>
          <a:p>
            <a:pPr>
              <a:buFont typeface="Wingdings" panose="05000000000000000000" pitchFamily="2" charset="2"/>
              <a:buChar char="§"/>
            </a:pPr>
            <a:endParaRPr lang="en-GB"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26880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Optimization for Transformers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69769"/>
            <a:ext cx="11525250" cy="2488474"/>
          </a:xfrm>
        </p:spPr>
        <p:txBody>
          <a:bodyPr/>
          <a:lstStyle/>
          <a:p>
            <a:pPr marL="0" indent="0">
              <a:buNone/>
            </a:pPr>
            <a:r>
              <a:rPr lang="en-US" sz="2800" dirty="0">
                <a:latin typeface="+mn-lt"/>
                <a:cs typeface="Segoe UI" panose="020B0502040204020203" pitchFamily="34" charset="0"/>
              </a:rPr>
              <a:t>Sharpness-aware minimization (SAM)</a:t>
            </a:r>
          </a:p>
          <a:p>
            <a:r>
              <a:rPr lang="en-US" sz="2800" dirty="0">
                <a:latin typeface="+mn-lt"/>
                <a:cs typeface="Segoe UI" panose="020B0502040204020203" pitchFamily="34" charset="0"/>
              </a:rPr>
              <a:t>SAM reduces the largest eigenvalue of the Hessian </a:t>
            </a:r>
          </a:p>
          <a:p>
            <a:r>
              <a:rPr lang="en-US" sz="2800" dirty="0">
                <a:latin typeface="+mn-lt"/>
                <a:cs typeface="Segoe UI" panose="020B0502040204020203" pitchFamily="34" charset="0"/>
              </a:rPr>
              <a:t>Loss increases </a:t>
            </a:r>
          </a:p>
          <a:p>
            <a:r>
              <a:rPr lang="en-US" sz="2800" dirty="0">
                <a:latin typeface="+mn-lt"/>
                <a:cs typeface="Segoe UI" panose="020B0502040204020203" pitchFamily="34" charset="0"/>
              </a:rPr>
              <a:t>Error rate decreases     </a:t>
            </a:r>
          </a:p>
        </p:txBody>
      </p:sp>
      <p:pic>
        <p:nvPicPr>
          <p:cNvPr id="5" name="Picture 4">
            <a:extLst>
              <a:ext uri="{FF2B5EF4-FFF2-40B4-BE49-F238E27FC236}">
                <a16:creationId xmlns:a16="http://schemas.microsoft.com/office/drawing/2014/main" id="{64CE8DDE-2D52-3982-38EE-C86B8D5C84D4}"/>
              </a:ext>
            </a:extLst>
          </p:cNvPr>
          <p:cNvPicPr>
            <a:picLocks noChangeAspect="1"/>
          </p:cNvPicPr>
          <p:nvPr/>
        </p:nvPicPr>
        <p:blipFill>
          <a:blip r:embed="rId3"/>
          <a:stretch>
            <a:fillRect/>
          </a:stretch>
        </p:blipFill>
        <p:spPr>
          <a:xfrm>
            <a:off x="1196127" y="3220411"/>
            <a:ext cx="8356088" cy="3505418"/>
          </a:xfrm>
          <a:prstGeom prst="rect">
            <a:avLst/>
          </a:prstGeom>
        </p:spPr>
      </p:pic>
      <p:sp>
        <p:nvSpPr>
          <p:cNvPr id="8" name="TextBox 7">
            <a:extLst>
              <a:ext uri="{FF2B5EF4-FFF2-40B4-BE49-F238E27FC236}">
                <a16:creationId xmlns:a16="http://schemas.microsoft.com/office/drawing/2014/main" id="{57B605D6-E46B-B731-ED7D-C9DCA2F6E6F0}"/>
              </a:ext>
            </a:extLst>
          </p:cNvPr>
          <p:cNvSpPr txBox="1"/>
          <p:nvPr/>
        </p:nvSpPr>
        <p:spPr>
          <a:xfrm>
            <a:off x="9606643" y="4973120"/>
            <a:ext cx="2422072" cy="369332"/>
          </a:xfrm>
          <a:prstGeom prst="rect">
            <a:avLst/>
          </a:prstGeom>
          <a:noFill/>
        </p:spPr>
        <p:txBody>
          <a:bodyPr wrap="square" rtlCol="0">
            <a:spAutoFit/>
          </a:bodyPr>
          <a:lstStyle/>
          <a:p>
            <a:pPr algn="ctr"/>
            <a:r>
              <a:rPr lang="en-US" dirty="0"/>
              <a:t>From </a:t>
            </a:r>
            <a:r>
              <a:rPr lang="en-US" sz="1800" dirty="0">
                <a:latin typeface="+mn-lt"/>
                <a:cs typeface="Segoe UI" panose="020B0502040204020203" pitchFamily="34" charset="0"/>
                <a:hlinkClick r:id="rId4"/>
              </a:rPr>
              <a:t>Chen, et.al., 2022</a:t>
            </a:r>
            <a:endParaRPr lang="en-US" dirty="0"/>
          </a:p>
        </p:txBody>
      </p:sp>
    </p:spTree>
    <p:extLst>
      <p:ext uri="{BB962C8B-B14F-4D97-AF65-F5344CB8AC3E}">
        <p14:creationId xmlns:p14="http://schemas.microsoft.com/office/powerpoint/2010/main" val="16711200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Optimization for Transformers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69768"/>
            <a:ext cx="11525250" cy="2650671"/>
          </a:xfrm>
        </p:spPr>
        <p:txBody>
          <a:bodyPr/>
          <a:lstStyle/>
          <a:p>
            <a:pPr marL="0" indent="0">
              <a:buNone/>
            </a:pPr>
            <a:r>
              <a:rPr lang="en-US" sz="2800" dirty="0">
                <a:latin typeface="+mn-lt"/>
                <a:cs typeface="Segoe UI" panose="020B0502040204020203" pitchFamily="34" charset="0"/>
              </a:rPr>
              <a:t>Sharpness-aware minimization (SAM)</a:t>
            </a:r>
          </a:p>
          <a:p>
            <a:r>
              <a:rPr lang="en-US" sz="2800" dirty="0">
                <a:latin typeface="+mn-lt"/>
                <a:cs typeface="Segoe UI" panose="020B0502040204020203" pitchFamily="34" charset="0"/>
              </a:rPr>
              <a:t>Both SAM and data augmentation improve model performance </a:t>
            </a:r>
          </a:p>
          <a:p>
            <a:r>
              <a:rPr lang="en-US" sz="2800" dirty="0">
                <a:latin typeface="+mn-lt"/>
                <a:cs typeface="Segoe UI" panose="020B0502040204020203" pitchFamily="34" charset="0"/>
              </a:rPr>
              <a:t>Combination of SAM and data augmentation is best </a:t>
            </a:r>
          </a:p>
          <a:p>
            <a:r>
              <a:rPr lang="en-US" sz="2800" dirty="0">
                <a:latin typeface="+mn-lt"/>
                <a:cs typeface="Segoe UI" panose="020B0502040204020203" pitchFamily="34" charset="0"/>
              </a:rPr>
              <a:t>ResNet-152 gives better performance for smaller training dataset </a:t>
            </a:r>
          </a:p>
        </p:txBody>
      </p:sp>
      <p:sp>
        <p:nvSpPr>
          <p:cNvPr id="8" name="TextBox 7">
            <a:extLst>
              <a:ext uri="{FF2B5EF4-FFF2-40B4-BE49-F238E27FC236}">
                <a16:creationId xmlns:a16="http://schemas.microsoft.com/office/drawing/2014/main" id="{57B605D6-E46B-B731-ED7D-C9DCA2F6E6F0}"/>
              </a:ext>
            </a:extLst>
          </p:cNvPr>
          <p:cNvSpPr txBox="1"/>
          <p:nvPr/>
        </p:nvSpPr>
        <p:spPr>
          <a:xfrm>
            <a:off x="9633857" y="4868635"/>
            <a:ext cx="2422072" cy="369332"/>
          </a:xfrm>
          <a:prstGeom prst="rect">
            <a:avLst/>
          </a:prstGeom>
          <a:noFill/>
        </p:spPr>
        <p:txBody>
          <a:bodyPr wrap="square" rtlCol="0">
            <a:spAutoFit/>
          </a:bodyPr>
          <a:lstStyle/>
          <a:p>
            <a:pPr algn="ctr"/>
            <a:r>
              <a:rPr lang="en-US" dirty="0"/>
              <a:t>From </a:t>
            </a:r>
            <a:r>
              <a:rPr lang="en-US" sz="1800" dirty="0">
                <a:latin typeface="+mn-lt"/>
                <a:cs typeface="Segoe UI" panose="020B0502040204020203" pitchFamily="34" charset="0"/>
                <a:hlinkClick r:id="rId3"/>
              </a:rPr>
              <a:t>Chen, et.al., 2022</a:t>
            </a:r>
            <a:endParaRPr lang="en-US" dirty="0"/>
          </a:p>
        </p:txBody>
      </p:sp>
      <p:pic>
        <p:nvPicPr>
          <p:cNvPr id="10" name="Picture 9">
            <a:extLst>
              <a:ext uri="{FF2B5EF4-FFF2-40B4-BE49-F238E27FC236}">
                <a16:creationId xmlns:a16="http://schemas.microsoft.com/office/drawing/2014/main" id="{01821AB2-3B53-DAE3-51FA-239F1F128A8F}"/>
              </a:ext>
            </a:extLst>
          </p:cNvPr>
          <p:cNvPicPr>
            <a:picLocks noChangeAspect="1"/>
          </p:cNvPicPr>
          <p:nvPr/>
        </p:nvPicPr>
        <p:blipFill>
          <a:blip r:embed="rId4"/>
          <a:stretch>
            <a:fillRect/>
          </a:stretch>
        </p:blipFill>
        <p:spPr>
          <a:xfrm>
            <a:off x="435634" y="3625497"/>
            <a:ext cx="9198223" cy="2650671"/>
          </a:xfrm>
          <a:prstGeom prst="rect">
            <a:avLst/>
          </a:prstGeom>
        </p:spPr>
      </p:pic>
    </p:spTree>
    <p:extLst>
      <p:ext uri="{BB962C8B-B14F-4D97-AF65-F5344CB8AC3E}">
        <p14:creationId xmlns:p14="http://schemas.microsoft.com/office/powerpoint/2010/main" val="28073133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Optimization for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69768"/>
                <a:ext cx="11525250" cy="1786346"/>
              </a:xfrm>
            </p:spPr>
            <p:txBody>
              <a:bodyPr/>
              <a:lstStyle/>
              <a:p>
                <a:pPr marL="0" indent="0">
                  <a:buNone/>
                </a:pPr>
                <a:r>
                  <a:rPr lang="en-US" sz="2800" dirty="0">
                    <a:latin typeface="+mn-lt"/>
                    <a:cs typeface="Segoe UI" panose="020B0502040204020203" pitchFamily="34" charset="0"/>
                  </a:rPr>
                  <a:t>Sharpness-aware minimization (SAM)</a:t>
                </a:r>
              </a:p>
              <a:p>
                <a:r>
                  <a:rPr lang="en-US" sz="2800" dirty="0">
                    <a:latin typeface="+mn-lt"/>
                    <a:cs typeface="Segoe UI" panose="020B0502040204020203" pitchFamily="34" charset="0"/>
                  </a:rPr>
                  <a:t>SAM creates better defined global attention map</a:t>
                </a:r>
              </a:p>
              <a:p>
                <a:r>
                  <a:rPr lang="en-US" sz="2800" dirty="0">
                    <a:latin typeface="+mn-lt"/>
                    <a:cs typeface="Segoe UI" panose="020B0502040204020203" pitchFamily="34" charset="0"/>
                  </a:rPr>
                  <a:t>Smoother loss function </a:t>
                </a:r>
                <a14:m>
                  <m:oMath xmlns:m="http://schemas.openxmlformats.org/officeDocument/2006/math">
                    <m:r>
                      <a:rPr lang="en-US" sz="280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less localized attention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69768"/>
                <a:ext cx="11525250" cy="1786346"/>
              </a:xfrm>
              <a:blipFill>
                <a:blip r:embed="rId3"/>
                <a:stretch>
                  <a:fillRect l="-1058" t="-3413" b="-6485"/>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57B605D6-E46B-B731-ED7D-C9DCA2F6E6F0}"/>
              </a:ext>
            </a:extLst>
          </p:cNvPr>
          <p:cNvSpPr txBox="1"/>
          <p:nvPr/>
        </p:nvSpPr>
        <p:spPr>
          <a:xfrm>
            <a:off x="9633857" y="4868635"/>
            <a:ext cx="2422072" cy="369332"/>
          </a:xfrm>
          <a:prstGeom prst="rect">
            <a:avLst/>
          </a:prstGeom>
          <a:noFill/>
        </p:spPr>
        <p:txBody>
          <a:bodyPr wrap="square" rtlCol="0">
            <a:spAutoFit/>
          </a:bodyPr>
          <a:lstStyle/>
          <a:p>
            <a:pPr algn="ctr"/>
            <a:r>
              <a:rPr lang="en-US" dirty="0"/>
              <a:t>From </a:t>
            </a:r>
            <a:r>
              <a:rPr lang="en-US" sz="1800" dirty="0">
                <a:latin typeface="+mn-lt"/>
                <a:cs typeface="Segoe UI" panose="020B0502040204020203" pitchFamily="34" charset="0"/>
                <a:hlinkClick r:id="rId4"/>
              </a:rPr>
              <a:t>Chen, et.al., 2022</a:t>
            </a:r>
            <a:endParaRPr lang="en-US" dirty="0"/>
          </a:p>
        </p:txBody>
      </p:sp>
      <p:pic>
        <p:nvPicPr>
          <p:cNvPr id="5" name="Picture 4">
            <a:extLst>
              <a:ext uri="{FF2B5EF4-FFF2-40B4-BE49-F238E27FC236}">
                <a16:creationId xmlns:a16="http://schemas.microsoft.com/office/drawing/2014/main" id="{D1403C1C-8FE0-2B3F-2C7E-67C41C61DFF3}"/>
              </a:ext>
            </a:extLst>
          </p:cNvPr>
          <p:cNvPicPr>
            <a:picLocks noChangeAspect="1"/>
          </p:cNvPicPr>
          <p:nvPr/>
        </p:nvPicPr>
        <p:blipFill>
          <a:blip r:embed="rId5"/>
          <a:stretch>
            <a:fillRect/>
          </a:stretch>
        </p:blipFill>
        <p:spPr>
          <a:xfrm>
            <a:off x="136070" y="2677467"/>
            <a:ext cx="9394373" cy="4121552"/>
          </a:xfrm>
          <a:prstGeom prst="rect">
            <a:avLst/>
          </a:prstGeom>
        </p:spPr>
      </p:pic>
    </p:spTree>
    <p:extLst>
      <p:ext uri="{BB962C8B-B14F-4D97-AF65-F5344CB8AC3E}">
        <p14:creationId xmlns:p14="http://schemas.microsoft.com/office/powerpoint/2010/main" val="27436944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903845" cy="980901"/>
          </a:xfrm>
        </p:spPr>
        <p:txBody>
          <a:bodyPr>
            <a:normAutofit fontScale="90000"/>
          </a:bodyPr>
          <a:lstStyle/>
          <a:p>
            <a:br>
              <a:rPr lang="en-US" dirty="0">
                <a:latin typeface="Segoe"/>
              </a:rPr>
            </a:br>
            <a:r>
              <a:rPr lang="en-US" dirty="0">
                <a:latin typeface="Segoe"/>
              </a:rPr>
              <a:t>   </a:t>
            </a:r>
            <a:r>
              <a:rPr lang="en-US" dirty="0">
                <a:latin typeface="Segoe UI" panose="020B0502040204020203" pitchFamily="34" charset="0"/>
                <a:cs typeface="Segoe UI" panose="020B0502040204020203" pitchFamily="34" charset="0"/>
              </a:rPr>
              <a:t>Summary</a:t>
            </a:r>
            <a:endParaRPr lang="en-US" dirty="0">
              <a:latin typeface="Segoe"/>
            </a:endParaRPr>
          </a:p>
        </p:txBody>
      </p:sp>
      <p:sp>
        <p:nvSpPr>
          <p:cNvPr id="5" name="Content Placeholder 6">
            <a:extLst>
              <a:ext uri="{FF2B5EF4-FFF2-40B4-BE49-F238E27FC236}">
                <a16:creationId xmlns:a16="http://schemas.microsoft.com/office/drawing/2014/main" id="{5C53ECBA-1403-4EB8-A257-656654FE2D31}"/>
              </a:ext>
            </a:extLst>
          </p:cNvPr>
          <p:cNvSpPr txBox="1">
            <a:spLocks/>
          </p:cNvSpPr>
          <p:nvPr/>
        </p:nvSpPr>
        <p:spPr>
          <a:xfrm>
            <a:off x="465150" y="1267581"/>
            <a:ext cx="11525250" cy="529947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800" dirty="0">
                <a:latin typeface="+mn-lt"/>
                <a:ea typeface="Segoe UI" panose="020B0502040204020203" pitchFamily="34" charset="0"/>
                <a:cs typeface="Segoe UI" panose="020B0502040204020203" pitchFamily="34" charset="0"/>
              </a:rPr>
              <a:t>Vision transformers are seen as an alternative to CNNs   </a:t>
            </a:r>
          </a:p>
          <a:p>
            <a:r>
              <a:rPr lang="en-GB" sz="2800" dirty="0">
                <a:latin typeface="+mn-lt"/>
                <a:ea typeface="Segoe UI" panose="020B0502040204020203" pitchFamily="34" charset="0"/>
                <a:cs typeface="Segoe UI" panose="020B0502040204020203" pitchFamily="34" charset="0"/>
              </a:rPr>
              <a:t>Vision transformers build </a:t>
            </a:r>
            <a:r>
              <a:rPr lang="en-GB" sz="2800" b="1" dirty="0">
                <a:latin typeface="+mn-lt"/>
                <a:ea typeface="Segoe UI" panose="020B0502040204020203" pitchFamily="34" charset="0"/>
                <a:cs typeface="Segoe UI" panose="020B0502040204020203" pitchFamily="34" charset="0"/>
              </a:rPr>
              <a:t>globally sensitive feature maps  </a:t>
            </a:r>
          </a:p>
          <a:p>
            <a:r>
              <a:rPr lang="en-GB" sz="2800" dirty="0">
                <a:latin typeface="+mn-lt"/>
                <a:ea typeface="Segoe UI" panose="020B0502040204020203" pitchFamily="34" charset="0"/>
                <a:cs typeface="Segoe UI" panose="020B0502040204020203" pitchFamily="34" charset="0"/>
              </a:rPr>
              <a:t>Vision transformers (</a:t>
            </a:r>
            <a:r>
              <a:rPr lang="en-GB" sz="2800" dirty="0" err="1">
                <a:latin typeface="+mn-lt"/>
                <a:ea typeface="Segoe UI" panose="020B0502040204020203" pitchFamily="34" charset="0"/>
                <a:cs typeface="Segoe UI" panose="020B0502040204020203" pitchFamily="34" charset="0"/>
              </a:rPr>
              <a:t>ViTs</a:t>
            </a:r>
            <a:r>
              <a:rPr lang="en-GB" sz="2800" dirty="0">
                <a:latin typeface="+mn-lt"/>
                <a:ea typeface="Segoe UI" panose="020B0502040204020203" pitchFamily="34" charset="0"/>
                <a:cs typeface="Segoe UI" panose="020B0502040204020203" pitchFamily="34" charset="0"/>
              </a:rPr>
              <a:t>) comprise several components   </a:t>
            </a:r>
          </a:p>
          <a:p>
            <a:r>
              <a:rPr lang="en-GB" sz="2800" dirty="0">
                <a:latin typeface="+mn-lt"/>
                <a:ea typeface="Segoe UI" panose="020B0502040204020203" pitchFamily="34" charset="0"/>
                <a:cs typeface="Segoe UI" panose="020B0502040204020203" pitchFamily="34" charset="0"/>
              </a:rPr>
              <a:t>Sequence of image patches   </a:t>
            </a:r>
          </a:p>
          <a:p>
            <a:pPr lvl="1"/>
            <a:r>
              <a:rPr lang="en-GB" sz="2400" dirty="0">
                <a:latin typeface="+mn-lt"/>
                <a:ea typeface="Segoe UI" panose="020B0502040204020203" pitchFamily="34" charset="0"/>
                <a:cs typeface="Segoe UI" panose="020B0502040204020203" pitchFamily="34" charset="0"/>
              </a:rPr>
              <a:t>Multi-headed self-attention    </a:t>
            </a:r>
          </a:p>
          <a:p>
            <a:pPr lvl="1"/>
            <a:r>
              <a:rPr lang="en-GB" sz="2400" dirty="0">
                <a:latin typeface="+mn-lt"/>
                <a:ea typeface="Segoe UI" panose="020B0502040204020203" pitchFamily="34" charset="0"/>
                <a:cs typeface="Segoe UI" panose="020B0502040204020203" pitchFamily="34" charset="0"/>
              </a:rPr>
              <a:t>Self-supervised training on massive datasets    </a:t>
            </a:r>
          </a:p>
          <a:p>
            <a:r>
              <a:rPr lang="en-GB" sz="2800" dirty="0">
                <a:latin typeface="+mn-lt"/>
                <a:ea typeface="Segoe UI" panose="020B0502040204020203" pitchFamily="34" charset="0"/>
                <a:cs typeface="Segoe UI" panose="020B0502040204020203" pitchFamily="34" charset="0"/>
              </a:rPr>
              <a:t>Vision transformers are computationally complex for training and inference</a:t>
            </a:r>
          </a:p>
          <a:p>
            <a:pPr lvl="1"/>
            <a:r>
              <a:rPr lang="en-GB" sz="2400" dirty="0">
                <a:latin typeface="+mn-lt"/>
                <a:ea typeface="Segoe UI" panose="020B0502040204020203" pitchFamily="34" charset="0"/>
                <a:cs typeface="Segoe UI" panose="020B0502040204020203" pitchFamily="34" charset="0"/>
              </a:rPr>
              <a:t>Generally, state-of-the-art </a:t>
            </a:r>
            <a:r>
              <a:rPr lang="en-GB" sz="2400" dirty="0" err="1">
                <a:latin typeface="+mn-lt"/>
                <a:ea typeface="Segoe UI" panose="020B0502040204020203" pitchFamily="34" charset="0"/>
                <a:cs typeface="Segoe UI" panose="020B0502040204020203" pitchFamily="34" charset="0"/>
              </a:rPr>
              <a:t>ViT</a:t>
            </a:r>
            <a:r>
              <a:rPr lang="en-GB" sz="2400" dirty="0">
                <a:latin typeface="+mn-lt"/>
                <a:ea typeface="Segoe UI" panose="020B0502040204020203" pitchFamily="34" charset="0"/>
                <a:cs typeface="Segoe UI" panose="020B0502040204020203" pitchFamily="34" charset="0"/>
              </a:rPr>
              <a:t> performance requires greater computation compared to CNN architectures</a:t>
            </a:r>
          </a:p>
          <a:p>
            <a:pPr marL="0" indent="0">
              <a:buNone/>
            </a:pPr>
            <a:endParaRPr lang="en-GB" sz="2800" dirty="0">
              <a:latin typeface="+mn-lt"/>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68783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903845" cy="980901"/>
          </a:xfrm>
        </p:spPr>
        <p:txBody>
          <a:bodyPr>
            <a:normAutofit fontScale="90000"/>
          </a:bodyPr>
          <a:lstStyle/>
          <a:p>
            <a:br>
              <a:rPr lang="en-US" dirty="0">
                <a:latin typeface="Segoe"/>
              </a:rPr>
            </a:br>
            <a:r>
              <a:rPr lang="en-US" dirty="0">
                <a:latin typeface="Segoe"/>
              </a:rPr>
              <a:t>   </a:t>
            </a:r>
            <a:r>
              <a:rPr lang="en-US" dirty="0">
                <a:latin typeface="Segoe UI" panose="020B0502040204020203" pitchFamily="34" charset="0"/>
                <a:cs typeface="Segoe UI" panose="020B0502040204020203" pitchFamily="34" charset="0"/>
              </a:rPr>
              <a:t>Summary</a:t>
            </a:r>
            <a:endParaRPr lang="en-US" dirty="0">
              <a:latin typeface="Segoe"/>
            </a:endParaRPr>
          </a:p>
        </p:txBody>
      </p:sp>
      <p:sp>
        <p:nvSpPr>
          <p:cNvPr id="5" name="Content Placeholder 6">
            <a:extLst>
              <a:ext uri="{FF2B5EF4-FFF2-40B4-BE49-F238E27FC236}">
                <a16:creationId xmlns:a16="http://schemas.microsoft.com/office/drawing/2014/main" id="{5C53ECBA-1403-4EB8-A257-656654FE2D31}"/>
              </a:ext>
            </a:extLst>
          </p:cNvPr>
          <p:cNvSpPr txBox="1">
            <a:spLocks/>
          </p:cNvSpPr>
          <p:nvPr/>
        </p:nvSpPr>
        <p:spPr>
          <a:xfrm>
            <a:off x="465150" y="1267581"/>
            <a:ext cx="11525250" cy="5299474"/>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800" dirty="0">
                <a:latin typeface="+mn-lt"/>
                <a:ea typeface="Segoe UI" panose="020B0502040204020203" pitchFamily="34" charset="0"/>
                <a:cs typeface="Segoe UI" panose="020B0502040204020203" pitchFamily="34" charset="0"/>
              </a:rPr>
              <a:t>Vision transformers are seen as an alternative to CNNs   </a:t>
            </a:r>
          </a:p>
          <a:p>
            <a:r>
              <a:rPr lang="en-GB" sz="2800" dirty="0">
                <a:latin typeface="+mn-lt"/>
                <a:ea typeface="Segoe UI" panose="020B0502040204020203" pitchFamily="34" charset="0"/>
              </a:rPr>
              <a:t>Contrastive self-supervised learning for </a:t>
            </a:r>
            <a:r>
              <a:rPr lang="en-GB" sz="2800" b="1" dirty="0">
                <a:latin typeface="+mn-lt"/>
                <a:ea typeface="Segoe UI" panose="020B0502040204020203" pitchFamily="34" charset="0"/>
              </a:rPr>
              <a:t>transformation-invariant </a:t>
            </a:r>
            <a:r>
              <a:rPr lang="en-GB" sz="2800" dirty="0">
                <a:latin typeface="+mn-lt"/>
                <a:ea typeface="Segoe UI" panose="020B0502040204020203" pitchFamily="34" charset="0"/>
              </a:rPr>
              <a:t>pre-training   </a:t>
            </a:r>
          </a:p>
          <a:p>
            <a:r>
              <a:rPr lang="en-GB" sz="2800" b="1" dirty="0">
                <a:latin typeface="+mn-lt"/>
                <a:ea typeface="Segoe UI" panose="020B0502040204020203" pitchFamily="34" charset="0"/>
                <a:cs typeface="Segoe UI" panose="020B0502040204020203" pitchFamily="34" charset="0"/>
              </a:rPr>
              <a:t>Sharpness-aware minimization (SAM)</a:t>
            </a:r>
            <a:r>
              <a:rPr lang="en-GB" sz="2800" dirty="0">
                <a:latin typeface="+mn-lt"/>
                <a:ea typeface="Segoe UI" panose="020B0502040204020203" pitchFamily="34" charset="0"/>
                <a:cs typeface="Segoe UI" panose="020B0502040204020203" pitchFamily="34" charset="0"/>
              </a:rPr>
              <a:t> improves </a:t>
            </a:r>
            <a:r>
              <a:rPr lang="en-GB" sz="2800" dirty="0" err="1">
                <a:latin typeface="+mn-lt"/>
                <a:ea typeface="Segoe UI" panose="020B0502040204020203" pitchFamily="34" charset="0"/>
                <a:cs typeface="Segoe UI" panose="020B0502040204020203" pitchFamily="34" charset="0"/>
              </a:rPr>
              <a:t>ViT</a:t>
            </a:r>
            <a:r>
              <a:rPr lang="en-GB" sz="2800" dirty="0">
                <a:latin typeface="+mn-lt"/>
                <a:ea typeface="Segoe UI" panose="020B0502040204020203" pitchFamily="34" charset="0"/>
                <a:cs typeface="Segoe UI" panose="020B0502040204020203" pitchFamily="34" charset="0"/>
              </a:rPr>
              <a:t> training and generalization   </a:t>
            </a:r>
          </a:p>
          <a:p>
            <a:r>
              <a:rPr lang="en-GB" sz="2800" dirty="0">
                <a:latin typeface="+mn-lt"/>
                <a:ea typeface="Segoe UI" panose="020B0502040204020203" pitchFamily="34" charset="0"/>
                <a:cs typeface="Segoe UI" panose="020B0502040204020203" pitchFamily="34" charset="0"/>
              </a:rPr>
              <a:t>Error rate declines with combination of larger (complex) model and larger training dataset   </a:t>
            </a:r>
          </a:p>
          <a:p>
            <a:endParaRPr lang="en-GB" sz="2800" dirty="0">
              <a:latin typeface="+mn-lt"/>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82011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1E57C78B9F604FB8BAD296D1460E2A" ma:contentTypeVersion="1" ma:contentTypeDescription="Create a new document." ma:contentTypeScope="" ma:versionID="fb382fe2362acd2155f454904f478e4d">
  <xsd:schema xmlns:xsd="http://www.w3.org/2001/XMLSchema" xmlns:xs="http://www.w3.org/2001/XMLSchema" xmlns:p="http://schemas.microsoft.com/office/2006/metadata/properties" xmlns:ns3="636b0322-90fb-440c-9cbc-22749e7231e9" targetNamespace="http://schemas.microsoft.com/office/2006/metadata/properties" ma:root="true" ma:fieldsID="b9887c63ce4710c1aeb75a5f03aecb69" ns3:_="">
    <xsd:import namespace="636b0322-90fb-440c-9cbc-22749e7231e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6b0322-90fb-440c-9cbc-22749e7231e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6DB243D-F585-435F-A2EA-E3678FDD33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6b0322-90fb-440c-9cbc-22749e72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CA13EC-1D3C-4D6F-8D1C-E8A452CFC79A}">
  <ds:schemaRefs>
    <ds:schemaRef ds:uri="http://schemas.microsoft.com/sharepoint/v3/contenttype/forms"/>
  </ds:schemaRefs>
</ds:datastoreItem>
</file>

<file path=customXml/itemProps3.xml><?xml version="1.0" encoding="utf-8"?>
<ds:datastoreItem xmlns:ds="http://schemas.openxmlformats.org/officeDocument/2006/customXml" ds:itemID="{7025FDD9-4C58-4084-9F89-0E6ADD6FFF55}">
  <ds:schemaRefs>
    <ds:schemaRef ds:uri="http://purl.org/dc/terms/"/>
    <ds:schemaRef ds:uri="http://schemas.microsoft.com/office/2006/documentManagement/types"/>
    <ds:schemaRef ds:uri="636b0322-90fb-440c-9cbc-22749e7231e9"/>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42785</TotalTime>
  <Words>4518</Words>
  <Application>Microsoft Office PowerPoint</Application>
  <PresentationFormat>Widescreen</PresentationFormat>
  <Paragraphs>718</Paragraphs>
  <Slides>94</Slides>
  <Notes>81</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94</vt:i4>
      </vt:variant>
    </vt:vector>
  </HeadingPairs>
  <TitlesOfParts>
    <vt:vector size="106" baseType="lpstr">
      <vt:lpstr>Arial</vt:lpstr>
      <vt:lpstr>Calibri</vt:lpstr>
      <vt:lpstr>Cambria Math</vt:lpstr>
      <vt:lpstr>Courier New</vt:lpstr>
      <vt:lpstr>Encode Sans Normal Black</vt:lpstr>
      <vt:lpstr>Lucida Grande</vt:lpstr>
      <vt:lpstr>Open Sans Light</vt:lpstr>
      <vt:lpstr>Segoe</vt:lpstr>
      <vt:lpstr>Segoe UI</vt:lpstr>
      <vt:lpstr>Segoe UI Light</vt:lpstr>
      <vt:lpstr>Wingdings</vt:lpstr>
      <vt:lpstr>1_Office Theme</vt:lpstr>
      <vt:lpstr>CSCI E-25 Computer Vision</vt:lpstr>
      <vt:lpstr>PowerPoint Presentation</vt:lpstr>
      <vt:lpstr>Transfer Learning</vt:lpstr>
      <vt:lpstr>Convolutional Neural Networks</vt:lpstr>
      <vt:lpstr>Transfer Learning</vt:lpstr>
      <vt:lpstr>PowerPoint Presentation</vt:lpstr>
      <vt:lpstr>PowerPoint Presentation</vt:lpstr>
      <vt:lpstr>PowerPoint Presentation</vt:lpstr>
      <vt:lpstr>Data Augmentation</vt:lpstr>
      <vt:lpstr>Data Augmentation</vt:lpstr>
      <vt:lpstr>Data Augmentation</vt:lpstr>
      <vt:lpstr>PowerPoint Presentation</vt:lpstr>
      <vt:lpstr>    Transformers for Computer Vision </vt:lpstr>
      <vt:lpstr>    Transformers for Computer Vision </vt:lpstr>
      <vt:lpstr>    Transformers for Computer Vision </vt:lpstr>
      <vt:lpstr>    Transformers for Computer Vision </vt:lpstr>
      <vt:lpstr>    Transformers for Computer Vision </vt:lpstr>
      <vt:lpstr>Convolutional Neural Networks</vt:lpstr>
      <vt:lpstr>Attention for Computer Vision</vt:lpstr>
      <vt:lpstr>Attention for CV</vt:lpstr>
      <vt:lpstr>Attention for CV</vt:lpstr>
      <vt:lpstr>Attention for CV</vt:lpstr>
      <vt:lpstr>Attention for CV</vt:lpstr>
      <vt:lpstr>Attention for CV</vt:lpstr>
      <vt:lpstr>Attention for CV</vt:lpstr>
      <vt:lpstr>Transformer Architecture</vt:lpstr>
      <vt:lpstr>Transformer layer</vt:lpstr>
      <vt:lpstr>Transformer Layer</vt:lpstr>
      <vt:lpstr>Transformer Layer</vt:lpstr>
      <vt:lpstr>Vision Transformer (ViT) Architecture</vt:lpstr>
      <vt:lpstr>Vision Transformer (ViT) Architecture </vt:lpstr>
      <vt:lpstr>Why Use Patches? </vt:lpstr>
      <vt:lpstr>Family of ViT Architectures   </vt:lpstr>
      <vt:lpstr>How Does the ViT Performance Compare?</vt:lpstr>
      <vt:lpstr>Attention Activations </vt:lpstr>
      <vt:lpstr>Attention Characteristics  </vt:lpstr>
      <vt:lpstr>Deficiencies of ViT Architecture</vt:lpstr>
      <vt:lpstr>Self-Supervised Learning for CV</vt:lpstr>
      <vt:lpstr>How Do We Train a CV Transformer Model?  </vt:lpstr>
      <vt:lpstr>How Do We Train a CV Transformer Model?  </vt:lpstr>
      <vt:lpstr>Self-Supervised Learning</vt:lpstr>
      <vt:lpstr>Self-Supervised Learning</vt:lpstr>
      <vt:lpstr>Self-Supervised Learning</vt:lpstr>
      <vt:lpstr>Self-Supervised Learning</vt:lpstr>
      <vt:lpstr>Contrastive Self-Supervised Learning</vt:lpstr>
      <vt:lpstr>Contrastive Self-Supervised Learning</vt:lpstr>
      <vt:lpstr>Contrastive Self-Supervised Learning</vt:lpstr>
      <vt:lpstr>Contrastive Self-Supervised Learning</vt:lpstr>
      <vt:lpstr>Contrastive Self-Supervised Learning</vt:lpstr>
      <vt:lpstr>Contrastive Self-Supervised Learning</vt:lpstr>
      <vt:lpstr>Contrastive Self-Supervised Learning</vt:lpstr>
      <vt:lpstr>Contrastive Self-Supervised Learning</vt:lpstr>
      <vt:lpstr>Contrastive Self-Supervised Learning</vt:lpstr>
      <vt:lpstr>Contrastive Self-Supervised Learning</vt:lpstr>
      <vt:lpstr>Contrastive Self-Supervised Learning</vt:lpstr>
      <vt:lpstr>Scaling Vision Transformers </vt:lpstr>
      <vt:lpstr>Scaling Vision Transformers </vt:lpstr>
      <vt:lpstr>Scaling Vision Transformers </vt:lpstr>
      <vt:lpstr>Scaling Vision Transformers </vt:lpstr>
      <vt:lpstr>Scaling Vision Transformers </vt:lpstr>
      <vt:lpstr>What Do Transformers See?</vt:lpstr>
      <vt:lpstr>What Do Transformers See</vt:lpstr>
      <vt:lpstr>What Do Transformers See</vt:lpstr>
      <vt:lpstr>What Do Transformers See</vt:lpstr>
      <vt:lpstr>Shifting Window (SWIN) Transformer Making Transformers Efficient 1 </vt:lpstr>
      <vt:lpstr>Toward Efficient Transformer Models</vt:lpstr>
      <vt:lpstr>SWIN Transformer</vt:lpstr>
      <vt:lpstr>SWIN Transformer</vt:lpstr>
      <vt:lpstr>SWIN Transformer</vt:lpstr>
      <vt:lpstr>SWIN Transformer</vt:lpstr>
      <vt:lpstr>SWIN Transformer</vt:lpstr>
      <vt:lpstr>SWIN Transformer</vt:lpstr>
      <vt:lpstr>SWIN Transformer</vt:lpstr>
      <vt:lpstr>SWIN Transformer</vt:lpstr>
      <vt:lpstr>Hybrid CNN +Transformer Models Making Transformers Efficient 2 </vt:lpstr>
      <vt:lpstr>EfficientFormer V2 </vt:lpstr>
      <vt:lpstr>EfficientFormer V2</vt:lpstr>
      <vt:lpstr>EfficientFormer V2</vt:lpstr>
      <vt:lpstr>EfficientFormer V2</vt:lpstr>
      <vt:lpstr>EfficientFormer V2</vt:lpstr>
      <vt:lpstr>EfficientFormer V2</vt:lpstr>
      <vt:lpstr>EfficientFormer V2</vt:lpstr>
      <vt:lpstr>EfficientFormer V2 </vt:lpstr>
      <vt:lpstr>Optimization For Vision Transformers </vt:lpstr>
      <vt:lpstr>Optimization for Transformers</vt:lpstr>
      <vt:lpstr>Optimization for Transformers</vt:lpstr>
      <vt:lpstr>Optimization for Transformers</vt:lpstr>
      <vt:lpstr>Optimization for Transformers</vt:lpstr>
      <vt:lpstr>Optimization for Transformers</vt:lpstr>
      <vt:lpstr>Optimization for Transformers</vt:lpstr>
      <vt:lpstr>Optimization for Transformers</vt:lpstr>
      <vt:lpstr>Optimization for Transformers</vt:lpstr>
      <vt:lpstr>    Summary</vt:lpstr>
      <vt:lpstr>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Gartland</dc:creator>
  <cp:lastModifiedBy>Stephen Elston</cp:lastModifiedBy>
  <cp:revision>1372</cp:revision>
  <cp:lastPrinted>2019-03-10T03:16:43Z</cp:lastPrinted>
  <dcterms:created xsi:type="dcterms:W3CDTF">2013-02-15T23:12:42Z</dcterms:created>
  <dcterms:modified xsi:type="dcterms:W3CDTF">2025-03-01T04:11:58Z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0x010100391E57C78B9F604FB8BAD296D1460E2A</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y fmtid="{D5CDD505-2E9C-101B-9397-08002B2CF9AE}" pid="6" name="TaxKeyword">
    <vt:lpwstr/>
  </property>
  <property fmtid="{D5CDD505-2E9C-101B-9397-08002B2CF9AE}" pid="7" name="DocVizPreviewMetadata_Count">
    <vt:i4>12</vt:i4>
  </property>
  <property fmtid="{D5CDD505-2E9C-101B-9397-08002B2CF9AE}" pid="8" name="DocVizPreviewMetadata_0">
    <vt:lpwstr>300x168x2</vt:lpwstr>
  </property>
</Properties>
</file>